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29"/>
  </p:notesMasterIdLst>
  <p:sldIdLst>
    <p:sldId id="257" r:id="rId2"/>
    <p:sldId id="420" r:id="rId3"/>
    <p:sldId id="421" r:id="rId4"/>
    <p:sldId id="413" r:id="rId5"/>
    <p:sldId id="415" r:id="rId6"/>
    <p:sldId id="416" r:id="rId7"/>
    <p:sldId id="331" r:id="rId8"/>
    <p:sldId id="396" r:id="rId9"/>
    <p:sldId id="397" r:id="rId10"/>
    <p:sldId id="412" r:id="rId11"/>
    <p:sldId id="417" r:id="rId12"/>
    <p:sldId id="418" r:id="rId13"/>
    <p:sldId id="419" r:id="rId14"/>
    <p:sldId id="399" r:id="rId15"/>
    <p:sldId id="411" r:id="rId16"/>
    <p:sldId id="402" r:id="rId17"/>
    <p:sldId id="410" r:id="rId18"/>
    <p:sldId id="406" r:id="rId19"/>
    <p:sldId id="414" r:id="rId20"/>
    <p:sldId id="401" r:id="rId21"/>
    <p:sldId id="330" r:id="rId22"/>
    <p:sldId id="379"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259" r:id="rId46"/>
    <p:sldId id="334" r:id="rId47"/>
    <p:sldId id="260" r:id="rId48"/>
    <p:sldId id="380" r:id="rId49"/>
    <p:sldId id="382" r:id="rId50"/>
    <p:sldId id="386" r:id="rId51"/>
    <p:sldId id="371" r:id="rId52"/>
    <p:sldId id="405" r:id="rId53"/>
    <p:sldId id="370" r:id="rId54"/>
    <p:sldId id="404" r:id="rId55"/>
    <p:sldId id="357" r:id="rId56"/>
    <p:sldId id="358" r:id="rId57"/>
    <p:sldId id="359" r:id="rId58"/>
    <p:sldId id="393" r:id="rId59"/>
    <p:sldId id="395" r:id="rId60"/>
    <p:sldId id="408" r:id="rId61"/>
    <p:sldId id="384" r:id="rId62"/>
    <p:sldId id="390" r:id="rId63"/>
    <p:sldId id="360" r:id="rId64"/>
    <p:sldId id="392" r:id="rId65"/>
    <p:sldId id="361" r:id="rId66"/>
    <p:sldId id="376" r:id="rId67"/>
    <p:sldId id="377" r:id="rId68"/>
    <p:sldId id="378" r:id="rId69"/>
    <p:sldId id="374" r:id="rId70"/>
    <p:sldId id="362" r:id="rId71"/>
    <p:sldId id="363" r:id="rId72"/>
    <p:sldId id="327" r:id="rId73"/>
    <p:sldId id="328" r:id="rId74"/>
    <p:sldId id="282" r:id="rId75"/>
    <p:sldId id="289" r:id="rId76"/>
    <p:sldId id="284" r:id="rId77"/>
    <p:sldId id="286" r:id="rId78"/>
    <p:sldId id="304" r:id="rId79"/>
    <p:sldId id="288" r:id="rId80"/>
    <p:sldId id="311" r:id="rId81"/>
    <p:sldId id="262" r:id="rId82"/>
    <p:sldId id="263" r:id="rId83"/>
    <p:sldId id="383" r:id="rId84"/>
    <p:sldId id="264" r:id="rId85"/>
    <p:sldId id="265" r:id="rId86"/>
    <p:sldId id="366" r:id="rId87"/>
    <p:sldId id="388" r:id="rId88"/>
    <p:sldId id="407" r:id="rId89"/>
    <p:sldId id="372" r:id="rId90"/>
    <p:sldId id="387" r:id="rId91"/>
    <p:sldId id="292" r:id="rId92"/>
    <p:sldId id="313" r:id="rId93"/>
    <p:sldId id="314" r:id="rId94"/>
    <p:sldId id="368" r:id="rId95"/>
    <p:sldId id="293" r:id="rId96"/>
    <p:sldId id="317" r:id="rId97"/>
    <p:sldId id="318" r:id="rId98"/>
    <p:sldId id="369" r:id="rId99"/>
    <p:sldId id="319" r:id="rId100"/>
    <p:sldId id="320" r:id="rId101"/>
    <p:sldId id="321" r:id="rId102"/>
    <p:sldId id="323" r:id="rId103"/>
    <p:sldId id="324" r:id="rId104"/>
    <p:sldId id="325" r:id="rId105"/>
    <p:sldId id="326" r:id="rId106"/>
    <p:sldId id="322" r:id="rId107"/>
    <p:sldId id="294" r:id="rId108"/>
    <p:sldId id="295" r:id="rId109"/>
    <p:sldId id="296" r:id="rId110"/>
    <p:sldId id="297" r:id="rId111"/>
    <p:sldId id="307" r:id="rId112"/>
    <p:sldId id="315" r:id="rId113"/>
    <p:sldId id="316" r:id="rId114"/>
    <p:sldId id="312" r:id="rId115"/>
    <p:sldId id="298" r:id="rId116"/>
    <p:sldId id="409" r:id="rId117"/>
    <p:sldId id="299" r:id="rId118"/>
    <p:sldId id="367" r:id="rId119"/>
    <p:sldId id="300" r:id="rId120"/>
    <p:sldId id="302" r:id="rId121"/>
    <p:sldId id="275" r:id="rId122"/>
    <p:sldId id="276" r:id="rId123"/>
    <p:sldId id="309" r:id="rId124"/>
    <p:sldId id="277" r:id="rId125"/>
    <p:sldId id="301" r:id="rId126"/>
    <p:sldId id="279" r:id="rId127"/>
    <p:sldId id="278" r:id="rId12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01" autoAdjust="0"/>
    <p:restoredTop sz="94660"/>
  </p:normalViewPr>
  <p:slideViewPr>
    <p:cSldViewPr snapToGrid="0">
      <p:cViewPr varScale="1">
        <p:scale>
          <a:sx n="86" d="100"/>
          <a:sy n="86" d="100"/>
        </p:scale>
        <p:origin x="1162" y="5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9701-C3E9-4BCD-91A4-2F60582DFEBA}" type="datetimeFigureOut">
              <a:rPr lang="pt-BR" smtClean="0"/>
              <a:t>04/03/2019</a:t>
            </a:fld>
            <a:endParaRPr lang="pt-BR" dirty="0"/>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A00BD-6B73-465E-B737-B00D19209A03}" type="slidenum">
              <a:rPr lang="pt-BR" smtClean="0"/>
              <a:t>‹nº›</a:t>
            </a:fld>
            <a:endParaRPr lang="pt-BR" dirty="0"/>
          </a:p>
        </p:txBody>
      </p:sp>
    </p:spTree>
    <p:extLst>
      <p:ext uri="{BB962C8B-B14F-4D97-AF65-F5344CB8AC3E}">
        <p14:creationId xmlns:p14="http://schemas.microsoft.com/office/powerpoint/2010/main" val="295068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noProof="0" dirty="0"/>
          </a:p>
        </p:txBody>
      </p:sp>
      <p:sp>
        <p:nvSpPr>
          <p:cNvPr id="4" name="Slide Number Placeholder 3"/>
          <p:cNvSpPr>
            <a:spLocks noGrp="1"/>
          </p:cNvSpPr>
          <p:nvPr>
            <p:ph type="sldNum" sz="quarter" idx="10"/>
          </p:nvPr>
        </p:nvSpPr>
        <p:spPr/>
        <p:txBody>
          <a:bodyPr/>
          <a:lstStyle/>
          <a:p>
            <a:fld id="{6BD5EF2C-19D0-489F-AAC0-854931633F5F}" type="slidenum">
              <a:rPr lang="en-US" smtClean="0"/>
              <a:t>1</a:t>
            </a:fld>
            <a:endParaRPr lang="en-US" dirty="0"/>
          </a:p>
        </p:txBody>
      </p:sp>
    </p:spTree>
    <p:extLst>
      <p:ext uri="{BB962C8B-B14F-4D97-AF65-F5344CB8AC3E}">
        <p14:creationId xmlns:p14="http://schemas.microsoft.com/office/powerpoint/2010/main" val="284245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pt-BR" noProof="0" dirty="0"/>
          </a:p>
        </p:txBody>
      </p:sp>
      <p:sp>
        <p:nvSpPr>
          <p:cNvPr id="4" name="Slide Number Placeholder 3"/>
          <p:cNvSpPr>
            <a:spLocks noGrp="1"/>
          </p:cNvSpPr>
          <p:nvPr>
            <p:ph type="sldNum" sz="quarter" idx="10"/>
          </p:nvPr>
        </p:nvSpPr>
        <p:spPr/>
        <p:txBody>
          <a:bodyPr/>
          <a:lstStyle/>
          <a:p>
            <a:fld id="{6BD5EF2C-19D0-489F-AAC0-854931633F5F}" type="slidenum">
              <a:rPr lang="en-US" smtClean="0"/>
              <a:t>45</a:t>
            </a:fld>
            <a:endParaRPr lang="en-US" dirty="0"/>
          </a:p>
        </p:txBody>
      </p:sp>
    </p:spTree>
    <p:extLst>
      <p:ext uri="{BB962C8B-B14F-4D97-AF65-F5344CB8AC3E}">
        <p14:creationId xmlns:p14="http://schemas.microsoft.com/office/powerpoint/2010/main" val="946542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74</a:t>
            </a:fld>
            <a:endParaRPr lang="pt-PT" sz="11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76</a:t>
            </a:fld>
            <a:endParaRPr lang="pt-PT" sz="11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77</a:t>
            </a:fld>
            <a:endParaRPr lang="pt-PT"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1413" y="685800"/>
            <a:ext cx="4575175" cy="3430588"/>
          </a:xfrm>
          <a:noFill/>
          <a:ln>
            <a:solidFill>
              <a:srgbClr val="000000"/>
            </a:solidFill>
            <a:miter lim="800000"/>
            <a:headEnd/>
            <a:tailEnd/>
          </a:ln>
        </p:spPr>
      </p:sp>
      <p:sp>
        <p:nvSpPr>
          <p:cNvPr id="52227" name="Notes Placeholder 2"/>
          <p:cNvSpPr>
            <a:spLocks noGrp="1"/>
          </p:cNvSpPr>
          <p:nvPr>
            <p:ph type="body" idx="1"/>
          </p:nvPr>
        </p:nvSpPr>
        <p:spPr bwMode="auto">
          <a:noFill/>
        </p:spPr>
        <p:txBody>
          <a:bodyPr lIns="87451" tIns="43726" rIns="87451" bIns="43726"/>
          <a:lstStyle/>
          <a:p>
            <a:endParaRPr lang="pt-PT" dirty="0"/>
          </a:p>
        </p:txBody>
      </p:sp>
      <p:sp>
        <p:nvSpPr>
          <p:cNvPr id="52228" name="Slide Number Placeholder 3"/>
          <p:cNvSpPr txBox="1">
            <a:spLocks noGrp="1"/>
          </p:cNvSpPr>
          <p:nvPr/>
        </p:nvSpPr>
        <p:spPr bwMode="auto">
          <a:xfrm>
            <a:off x="3885996" y="8684460"/>
            <a:ext cx="2970471" cy="458121"/>
          </a:xfrm>
          <a:prstGeom prst="rect">
            <a:avLst/>
          </a:prstGeom>
          <a:noFill/>
          <a:ln w="9525">
            <a:noFill/>
            <a:miter lim="800000"/>
            <a:headEnd/>
            <a:tailEnd/>
          </a:ln>
        </p:spPr>
        <p:txBody>
          <a:bodyPr lIns="87451" tIns="43726" rIns="87451" bIns="43726" anchor="b"/>
          <a:lstStyle/>
          <a:p>
            <a:pPr algn="r" defTabSz="908561"/>
            <a:fld id="{97340785-8940-4D77-A8E8-22798ECE6741}" type="slidenum">
              <a:rPr lang="pt-PT" sz="1100"/>
              <a:pPr algn="r" defTabSz="908561"/>
              <a:t>79</a:t>
            </a:fld>
            <a:endParaRPr lang="pt-PT"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3889999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4250675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16177685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35635041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11"/>
          </p:nvPr>
        </p:nvSpPr>
        <p:spPr/>
        <p:txBody>
          <a:bodyPr/>
          <a:lstStyle/>
          <a:p>
            <a:endParaRPr lang="en-US" dirty="0"/>
          </a:p>
        </p:txBody>
      </p:sp>
      <p:sp>
        <p:nvSpPr>
          <p:cNvPr id="6" name="Espaço Reservado para Número de Slide 5"/>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1053455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19437617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8" name="Espaço Reservado para Rodapé 7"/>
          <p:cNvSpPr>
            <a:spLocks noGrp="1"/>
          </p:cNvSpPr>
          <p:nvPr>
            <p:ph type="ftr" sz="quarter" idx="11"/>
          </p:nvPr>
        </p:nvSpPr>
        <p:spPr/>
        <p:txBody>
          <a:bodyPr/>
          <a:lstStyle/>
          <a:p>
            <a:endParaRPr lang="en-US" dirty="0"/>
          </a:p>
        </p:txBody>
      </p:sp>
      <p:sp>
        <p:nvSpPr>
          <p:cNvPr id="9" name="Espaço Reservado para Número de Slide 8"/>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27469313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4" name="Espaço Reservado para Rodapé 3"/>
          <p:cNvSpPr>
            <a:spLocks noGrp="1"/>
          </p:cNvSpPr>
          <p:nvPr>
            <p:ph type="ftr" sz="quarter" idx="11"/>
          </p:nvPr>
        </p:nvSpPr>
        <p:spPr/>
        <p:txBody>
          <a:bodyPr/>
          <a:lstStyle/>
          <a:p>
            <a:endParaRPr lang="en-US" dirty="0"/>
          </a:p>
        </p:txBody>
      </p:sp>
      <p:sp>
        <p:nvSpPr>
          <p:cNvPr id="5" name="Espaço Reservado para Número de Slide 4"/>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3343370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3" name="Espaço Reservado para Rodapé 2"/>
          <p:cNvSpPr>
            <a:spLocks noGrp="1"/>
          </p:cNvSpPr>
          <p:nvPr>
            <p:ph type="ftr" sz="quarter" idx="11"/>
          </p:nvPr>
        </p:nvSpPr>
        <p:spPr/>
        <p:txBody>
          <a:bodyPr/>
          <a:lstStyle/>
          <a:p>
            <a:endParaRPr lang="en-US" dirty="0"/>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878117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37064195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24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t-BR" dirty="0"/>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2B1B13E-D5AF-485E-81A1-82A140076526}" type="datetime4">
              <a:rPr lang="en-US" smtClean="0"/>
              <a:pPr/>
              <a:t>March 4, 2019</a:t>
            </a:fld>
            <a:endParaRPr lang="en-US" dirty="0"/>
          </a:p>
        </p:txBody>
      </p:sp>
      <p:sp>
        <p:nvSpPr>
          <p:cNvPr id="6" name="Espaço Reservado para Rodapé 5"/>
          <p:cNvSpPr>
            <a:spLocks noGrp="1"/>
          </p:cNvSpPr>
          <p:nvPr>
            <p:ph type="ftr" sz="quarter" idx="11"/>
          </p:nvPr>
        </p:nvSpPr>
        <p:spPr/>
        <p:txBody>
          <a:bodyPr/>
          <a:lstStyle/>
          <a:p>
            <a:endParaRPr lang="en-US" dirty="0"/>
          </a:p>
        </p:txBody>
      </p:sp>
      <p:sp>
        <p:nvSpPr>
          <p:cNvPr id="7" name="Espaço Reservado para Número de Slide 6"/>
          <p:cNvSpPr>
            <a:spLocks noGrp="1"/>
          </p:cNvSpPr>
          <p:nvPr>
            <p:ph type="sldNum" sz="quarter" idx="12"/>
          </p:nvPr>
        </p:nvSpPr>
        <p:spPr/>
        <p:txBody>
          <a:body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13931924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B1B13E-D5AF-485E-81A1-82A140076526}" type="datetime4">
              <a:rPr lang="en-US" smtClean="0"/>
              <a:pPr/>
              <a:t>March 4, 2019</a:t>
            </a:fld>
            <a:endParaRPr lang="en-US" dirty="0"/>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54ED01-E2A0-4C1E-8E21-014B99041579}" type="slidenum">
              <a:rPr lang="en-US" smtClean="0"/>
              <a:pPr/>
              <a:t>‹nº›</a:t>
            </a:fld>
            <a:endParaRPr lang="en-US" dirty="0"/>
          </a:p>
        </p:txBody>
      </p:sp>
    </p:spTree>
    <p:extLst>
      <p:ext uri="{BB962C8B-B14F-4D97-AF65-F5344CB8AC3E}">
        <p14:creationId xmlns:p14="http://schemas.microsoft.com/office/powerpoint/2010/main" val="23500859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t-B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40.gif"/><Relationship Id="rId4" Type="http://schemas.openxmlformats.org/officeDocument/2006/relationships/image" Target="../media/image150.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0.jpeg"/><Relationship Id="rId4" Type="http://schemas.openxmlformats.org/officeDocument/2006/relationships/image" Target="../media/image153.jpeg"/></Relationships>
</file>

<file path=ppt/slides/_rels/slide10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curlygirl.naturlink.pt/fungi.htm" TargetMode="External"/><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2.xml"/><Relationship Id="rId5" Type="http://schemas.openxmlformats.org/officeDocument/2006/relationships/image" Target="../media/image163.emf"/><Relationship Id="rId4" Type="http://schemas.openxmlformats.org/officeDocument/2006/relationships/image" Target="../media/image16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57.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g"/></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wmf"/><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74.xml.rels><?xml version="1.0" encoding="UTF-8" standalone="yes"?>
<Relationships xmlns="http://schemas.openxmlformats.org/package/2006/relationships"><Relationship Id="rId3" Type="http://schemas.openxmlformats.org/officeDocument/2006/relationships/image" Target="../media/image101.gif"/><Relationship Id="rId7" Type="http://schemas.openxmlformats.org/officeDocument/2006/relationships/image" Target="../media/image10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4.jpg"/><Relationship Id="rId5" Type="http://schemas.openxmlformats.org/officeDocument/2006/relationships/image" Target="../media/image103.jpeg"/><Relationship Id="rId4" Type="http://schemas.openxmlformats.org/officeDocument/2006/relationships/image" Target="../media/image102.jpe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2.xml"/><Relationship Id="rId5" Type="http://schemas.openxmlformats.org/officeDocument/2006/relationships/image" Target="../media/image131.jpg"/><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97.xml.rels><?xml version="1.0" encoding="UTF-8" standalone="yes"?>
<Relationships xmlns="http://schemas.openxmlformats.org/package/2006/relationships"><Relationship Id="rId3" Type="http://schemas.openxmlformats.org/officeDocument/2006/relationships/image" Target="../media/image140.gif"/><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7184572" y="168641"/>
            <a:ext cx="1959428" cy="1714500"/>
          </a:xfrm>
          <a:prstGeom prst="rect">
            <a:avLst/>
          </a:prstGeom>
        </p:spPr>
      </p:pic>
      <p:pic>
        <p:nvPicPr>
          <p:cNvPr id="3" name="Imagem 2"/>
          <p:cNvPicPr>
            <a:picLocks noChangeAspect="1"/>
          </p:cNvPicPr>
          <p:nvPr/>
        </p:nvPicPr>
        <p:blipFill>
          <a:blip r:embed="rId4"/>
          <a:stretch>
            <a:fillRect/>
          </a:stretch>
        </p:blipFill>
        <p:spPr>
          <a:xfrm>
            <a:off x="410817" y="316555"/>
            <a:ext cx="2213113" cy="1566586"/>
          </a:xfrm>
          <a:prstGeom prst="rect">
            <a:avLst/>
          </a:prstGeom>
        </p:spPr>
      </p:pic>
      <p:sp>
        <p:nvSpPr>
          <p:cNvPr id="4" name="CaixaDeTexto 3"/>
          <p:cNvSpPr txBox="1"/>
          <p:nvPr/>
        </p:nvSpPr>
        <p:spPr>
          <a:xfrm>
            <a:off x="1361004" y="5582173"/>
            <a:ext cx="7473279" cy="830997"/>
          </a:xfrm>
          <a:prstGeom prst="rect">
            <a:avLst/>
          </a:prstGeom>
          <a:noFill/>
        </p:spPr>
        <p:txBody>
          <a:bodyPr wrap="square" rtlCol="0">
            <a:spAutoFit/>
          </a:bodyPr>
          <a:lstStyle/>
          <a:p>
            <a:pPr algn="r"/>
            <a:r>
              <a:rPr lang="pt-BR" sz="1600" b="1" dirty="0"/>
              <a:t>Prof. Cláudio da Silva Mendonça</a:t>
            </a:r>
          </a:p>
          <a:p>
            <a:pPr algn="r"/>
            <a:r>
              <a:rPr lang="pt-BR" sz="1600" b="1" dirty="0"/>
              <a:t> Universidade do Estado  Mato Grosso. </a:t>
            </a:r>
          </a:p>
          <a:p>
            <a:pPr algn="r"/>
            <a:r>
              <a:rPr lang="pt-BR" sz="1600" b="1" dirty="0"/>
              <a:t>Mestrando em Ensino de Biologia– PUC Minas  </a:t>
            </a:r>
          </a:p>
        </p:txBody>
      </p:sp>
      <p:sp>
        <p:nvSpPr>
          <p:cNvPr id="5" name="Retângulo 4">
            <a:extLst>
              <a:ext uri="{FF2B5EF4-FFF2-40B4-BE49-F238E27FC236}">
                <a16:creationId xmlns:a16="http://schemas.microsoft.com/office/drawing/2014/main" id="{FFC9C711-30A4-43EE-BB9D-48575B1C55AB}"/>
              </a:ext>
            </a:extLst>
          </p:cNvPr>
          <p:cNvSpPr/>
          <p:nvPr/>
        </p:nvSpPr>
        <p:spPr>
          <a:xfrm>
            <a:off x="4308948" y="1720840"/>
            <a:ext cx="526105" cy="923330"/>
          </a:xfrm>
          <a:prstGeom prst="rect">
            <a:avLst/>
          </a:prstGeom>
          <a:noFill/>
        </p:spPr>
        <p:txBody>
          <a:bodyPr wrap="none" lIns="91440" tIns="45720" rIns="91440" bIns="45720">
            <a:spAutoFit/>
          </a:bodyPr>
          <a:lstStyle/>
          <a:p>
            <a:pPr algn="ctr"/>
            <a:r>
              <a:rPr lang="pt-B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p>
        </p:txBody>
      </p:sp>
      <p:sp>
        <p:nvSpPr>
          <p:cNvPr id="7" name="Retângulo 6">
            <a:extLst>
              <a:ext uri="{FF2B5EF4-FFF2-40B4-BE49-F238E27FC236}">
                <a16:creationId xmlns:a16="http://schemas.microsoft.com/office/drawing/2014/main" id="{2F23FE36-2528-4A47-B5B2-08424606CF3F}"/>
              </a:ext>
            </a:extLst>
          </p:cNvPr>
          <p:cNvSpPr/>
          <p:nvPr/>
        </p:nvSpPr>
        <p:spPr>
          <a:xfrm>
            <a:off x="132734" y="2031560"/>
            <a:ext cx="8701549" cy="3170099"/>
          </a:xfrm>
          <a:prstGeom prst="rect">
            <a:avLst/>
          </a:prstGeom>
        </p:spPr>
        <p:txBody>
          <a:bodyPr wrap="square">
            <a:spAutoFit/>
          </a:bodyPr>
          <a:lstStyle/>
          <a:p>
            <a:pPr algn="ct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Estado de Mato Grosso</a:t>
            </a:r>
          </a:p>
          <a:p>
            <a:pPr algn="ct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EE NOVA CANAÃ</a:t>
            </a:r>
          </a:p>
          <a:p>
            <a:pPr algn="ctr"/>
            <a:r>
              <a:rPr lang="pt-BR"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Ensino Médio </a:t>
            </a:r>
          </a:p>
          <a:p>
            <a:pPr algn="ctr"/>
            <a:r>
              <a:rPr lang="pt-BR" sz="4000" b="1" dirty="0">
                <a:ln w="13462">
                  <a:solidFill>
                    <a:schemeClr val="bg1"/>
                  </a:solidFill>
                  <a:prstDash val="solid"/>
                </a:ln>
                <a:solidFill>
                  <a:srgbClr val="FF0000"/>
                </a:solidFill>
                <a:effectLst>
                  <a:outerShdw dist="38100" dir="2700000" algn="bl" rotWithShape="0">
                    <a:schemeClr val="accent5"/>
                  </a:outerShdw>
                </a:effectLst>
              </a:rPr>
              <a:t>Fundamentos básicos de Sistemas Biológicos.</a:t>
            </a:r>
            <a:endParaRPr lang="pt-BR" sz="4000" dirty="0">
              <a:solidFill>
                <a:srgbClr val="FF0000"/>
              </a:solidFill>
            </a:endParaRPr>
          </a:p>
        </p:txBody>
      </p:sp>
      <p:sp>
        <p:nvSpPr>
          <p:cNvPr id="6" name="Retângulo 5">
            <a:extLst>
              <a:ext uri="{FF2B5EF4-FFF2-40B4-BE49-F238E27FC236}">
                <a16:creationId xmlns:a16="http://schemas.microsoft.com/office/drawing/2014/main" id="{B8D02315-96F7-47E3-B76B-75F9F5230ACF}"/>
              </a:ext>
            </a:extLst>
          </p:cNvPr>
          <p:cNvSpPr/>
          <p:nvPr/>
        </p:nvSpPr>
        <p:spPr>
          <a:xfrm>
            <a:off x="132734" y="5814269"/>
            <a:ext cx="4609211" cy="461665"/>
          </a:xfrm>
          <a:prstGeom prst="rect">
            <a:avLst/>
          </a:prstGeom>
        </p:spPr>
        <p:txBody>
          <a:bodyPr wrap="none">
            <a:spAutoFit/>
          </a:bodyPr>
          <a:lstStyle/>
          <a:p>
            <a:r>
              <a:rPr lang="pt-BR" sz="2400" dirty="0"/>
              <a:t>https://claudio163.wordpress.com/</a:t>
            </a:r>
          </a:p>
        </p:txBody>
      </p:sp>
    </p:spTree>
    <p:extLst>
      <p:ext uri="{BB962C8B-B14F-4D97-AF65-F5344CB8AC3E}">
        <p14:creationId xmlns:p14="http://schemas.microsoft.com/office/powerpoint/2010/main" val="723647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E3883DE0-EE89-436B-A437-57F21CAA5068}"/>
              </a:ext>
            </a:extLst>
          </p:cNvPr>
          <p:cNvPicPr>
            <a:picLocks noGrp="1" noChangeAspect="1"/>
          </p:cNvPicPr>
          <p:nvPr>
            <p:ph idx="1"/>
          </p:nvPr>
        </p:nvPicPr>
        <p:blipFill rotWithShape="1">
          <a:blip r:embed="rId2"/>
          <a:srcRect l="5729" b="9100"/>
          <a:stretch/>
        </p:blipFill>
        <p:spPr>
          <a:xfrm>
            <a:off x="501446" y="1073719"/>
            <a:ext cx="5161935" cy="4235066"/>
          </a:xfrm>
          <a:prstGeom prst="rect">
            <a:avLst/>
          </a:prstGeom>
        </p:spPr>
      </p:pic>
      <p:sp>
        <p:nvSpPr>
          <p:cNvPr id="4" name="Espaço Reservado para Número de Slide 3">
            <a:extLst>
              <a:ext uri="{FF2B5EF4-FFF2-40B4-BE49-F238E27FC236}">
                <a16:creationId xmlns:a16="http://schemas.microsoft.com/office/drawing/2014/main" id="{D5FA13FD-DF05-4F46-951A-5EA372E1F411}"/>
              </a:ext>
            </a:extLst>
          </p:cNvPr>
          <p:cNvSpPr>
            <a:spLocks noGrp="1"/>
          </p:cNvSpPr>
          <p:nvPr>
            <p:ph type="sldNum" sz="quarter" idx="12"/>
          </p:nvPr>
        </p:nvSpPr>
        <p:spPr/>
        <p:txBody>
          <a:bodyPr/>
          <a:lstStyle/>
          <a:p>
            <a:fld id="{2754ED01-E2A0-4C1E-8E21-014B99041579}" type="slidenum">
              <a:rPr lang="en-US" smtClean="0"/>
              <a:pPr/>
              <a:t>10</a:t>
            </a:fld>
            <a:endParaRPr lang="en-US" dirty="0"/>
          </a:p>
        </p:txBody>
      </p:sp>
      <p:sp>
        <p:nvSpPr>
          <p:cNvPr id="6" name="Retângulo 5">
            <a:extLst>
              <a:ext uri="{FF2B5EF4-FFF2-40B4-BE49-F238E27FC236}">
                <a16:creationId xmlns:a16="http://schemas.microsoft.com/office/drawing/2014/main" id="{0096491F-493C-47E3-86E5-391513425334}"/>
              </a:ext>
            </a:extLst>
          </p:cNvPr>
          <p:cNvSpPr/>
          <p:nvPr/>
        </p:nvSpPr>
        <p:spPr>
          <a:xfrm>
            <a:off x="221226" y="303665"/>
            <a:ext cx="6529608" cy="861774"/>
          </a:xfrm>
          <a:prstGeom prst="rect">
            <a:avLst/>
          </a:prstGeom>
        </p:spPr>
        <p:txBody>
          <a:bodyPr wrap="none">
            <a:spAutoFit/>
          </a:bodyPr>
          <a:lstStyle/>
          <a:p>
            <a:r>
              <a:rPr lang="pt-BR" sz="3200" dirty="0"/>
              <a:t>Adaptação evolutiva - Dentes-de-leão </a:t>
            </a:r>
          </a:p>
          <a:p>
            <a:endParaRPr lang="pt-BR" dirty="0"/>
          </a:p>
        </p:txBody>
      </p:sp>
      <p:sp>
        <p:nvSpPr>
          <p:cNvPr id="7" name="CaixaDeTexto 6">
            <a:extLst>
              <a:ext uri="{FF2B5EF4-FFF2-40B4-BE49-F238E27FC236}">
                <a16:creationId xmlns:a16="http://schemas.microsoft.com/office/drawing/2014/main" id="{8E48F3B5-44A7-4E94-86E5-35DA2D7F10C6}"/>
              </a:ext>
            </a:extLst>
          </p:cNvPr>
          <p:cNvSpPr txBox="1"/>
          <p:nvPr/>
        </p:nvSpPr>
        <p:spPr>
          <a:xfrm>
            <a:off x="221226" y="5354006"/>
            <a:ext cx="6681019" cy="1200329"/>
          </a:xfrm>
          <a:prstGeom prst="rect">
            <a:avLst/>
          </a:prstGeom>
          <a:noFill/>
        </p:spPr>
        <p:txBody>
          <a:bodyPr wrap="square" rtlCol="0">
            <a:spAutoFit/>
          </a:bodyPr>
          <a:lstStyle/>
          <a:p>
            <a:r>
              <a:rPr lang="pt-BR" sz="2400" dirty="0">
                <a:solidFill>
                  <a:srgbClr val="FF0000"/>
                </a:solidFill>
              </a:rPr>
              <a:t>Evolução</a:t>
            </a:r>
            <a:r>
              <a:rPr lang="pt-BR" sz="2400" dirty="0"/>
              <a:t> é uma modificação que torna o indivíduo mais bem adaptado, garantindo sobrevivência e reprodução. </a:t>
            </a:r>
          </a:p>
        </p:txBody>
      </p:sp>
      <p:sp>
        <p:nvSpPr>
          <p:cNvPr id="2" name="CaixaDeTexto 1">
            <a:extLst>
              <a:ext uri="{FF2B5EF4-FFF2-40B4-BE49-F238E27FC236}">
                <a16:creationId xmlns:a16="http://schemas.microsoft.com/office/drawing/2014/main" id="{CF93561A-D39D-4C22-92F2-51ABB9F47321}"/>
              </a:ext>
            </a:extLst>
          </p:cNvPr>
          <p:cNvSpPr txBox="1"/>
          <p:nvPr/>
        </p:nvSpPr>
        <p:spPr>
          <a:xfrm>
            <a:off x="5796116" y="2319269"/>
            <a:ext cx="3082413" cy="1938992"/>
          </a:xfrm>
          <a:prstGeom prst="rect">
            <a:avLst/>
          </a:prstGeom>
          <a:noFill/>
        </p:spPr>
        <p:txBody>
          <a:bodyPr wrap="square" rtlCol="0">
            <a:spAutoFit/>
          </a:bodyPr>
          <a:lstStyle/>
          <a:p>
            <a:pPr algn="just"/>
            <a:r>
              <a:rPr lang="pt-BR" sz="2000" dirty="0"/>
              <a:t>Evolução é um fenômeno temporal e espacial e ocorre em populações devido ao tempo prolongado  que essas modificações ocorrem</a:t>
            </a:r>
          </a:p>
        </p:txBody>
      </p:sp>
    </p:spTree>
    <p:extLst>
      <p:ext uri="{BB962C8B-B14F-4D97-AF65-F5344CB8AC3E}">
        <p14:creationId xmlns:p14="http://schemas.microsoft.com/office/powerpoint/2010/main" val="409228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100</a:t>
            </a:fld>
            <a:endParaRPr lang="en-US" dirty="0"/>
          </a:p>
        </p:txBody>
      </p:sp>
      <p:sp>
        <p:nvSpPr>
          <p:cNvPr id="5"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6" name="Imagem 9" descr="plan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7763" y="1138238"/>
            <a:ext cx="2160587"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258888" y="260350"/>
            <a:ext cx="4972836" cy="646331"/>
          </a:xfrm>
          <a:prstGeom prst="rect">
            <a:avLst/>
          </a:prstGeom>
          <a:solidFill>
            <a:srgbClr val="396115"/>
          </a:solidFill>
          <a:ln w="9525">
            <a:solidFill>
              <a:srgbClr val="CC33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b="1" dirty="0">
                <a:latin typeface="Verdana" panose="020B0604030504040204" pitchFamily="34" charset="0"/>
              </a:rPr>
              <a:t>Seres Autotróficos</a:t>
            </a:r>
            <a:endParaRPr lang="pt-PT" altLang="pt-BR" sz="3600" dirty="0"/>
          </a:p>
        </p:txBody>
      </p:sp>
      <p:sp>
        <p:nvSpPr>
          <p:cNvPr id="8" name="CaixaDeTexto 6"/>
          <p:cNvSpPr txBox="1">
            <a:spLocks noChangeArrowheads="1"/>
          </p:cNvSpPr>
          <p:nvPr/>
        </p:nvSpPr>
        <p:spPr bwMode="auto">
          <a:xfrm>
            <a:off x="4498975" y="1643063"/>
            <a:ext cx="1545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b="1" dirty="0">
                <a:latin typeface="Tempus Sans ITC" panose="04020404030D07020202" pitchFamily="82" charset="0"/>
              </a:rPr>
              <a:t>Plantas</a:t>
            </a:r>
          </a:p>
        </p:txBody>
      </p:sp>
      <p:pic>
        <p:nvPicPr>
          <p:cNvPr id="9" name="Picture 2" descr="http://t0.gstatic.com/images?q=tbn:ANd9GcR_oGa6QsdkkRrSOkWkefYT5QU9EOMiJBVpWBq8BFPa57Kik66RPg"/>
          <p:cNvPicPr>
            <a:picLocks noChangeAspect="1" noChangeArrowheads="1"/>
          </p:cNvPicPr>
          <p:nvPr/>
        </p:nvPicPr>
        <p:blipFill>
          <a:blip r:embed="rId3"/>
          <a:srcRect/>
          <a:stretch>
            <a:fillRect/>
          </a:stretch>
        </p:blipFill>
        <p:spPr bwMode="auto">
          <a:xfrm>
            <a:off x="2627313" y="2765425"/>
            <a:ext cx="3095625" cy="2319338"/>
          </a:xfrm>
          <a:prstGeom prst="rect">
            <a:avLst/>
          </a:prstGeom>
          <a:ln>
            <a:noFill/>
          </a:ln>
          <a:effectLst>
            <a:outerShdw blurRad="292100" dist="139700" dir="2700000" algn="tl" rotWithShape="0">
              <a:srgbClr val="333333">
                <a:alpha val="65000"/>
              </a:srgbClr>
            </a:outerShdw>
          </a:effectLst>
        </p:spPr>
      </p:pic>
      <p:pic>
        <p:nvPicPr>
          <p:cNvPr id="10" name="Picture 4" descr="http://t1.gstatic.com/images?q=tbn:ANd9GcTW0pGjeBnFk3htoomCQdXcagIpXj6mnmEZhu_tLRrbpiYhIQQe"/>
          <p:cNvPicPr>
            <a:picLocks noChangeAspect="1" noChangeArrowheads="1"/>
          </p:cNvPicPr>
          <p:nvPr/>
        </p:nvPicPr>
        <p:blipFill>
          <a:blip r:embed="rId4"/>
          <a:srcRect/>
          <a:stretch>
            <a:fillRect/>
          </a:stretch>
        </p:blipFill>
        <p:spPr bwMode="auto">
          <a:xfrm>
            <a:off x="6084888" y="4840288"/>
            <a:ext cx="2286000" cy="1828800"/>
          </a:xfrm>
          <a:prstGeom prst="rect">
            <a:avLst/>
          </a:prstGeom>
          <a:ln>
            <a:noFill/>
          </a:ln>
          <a:effectLst>
            <a:outerShdw blurRad="292100" dist="139700" dir="2700000" algn="tl" rotWithShape="0">
              <a:srgbClr val="333333">
                <a:alpha val="65000"/>
              </a:srgbClr>
            </a:outerShdw>
          </a:effectLst>
        </p:spPr>
      </p:pic>
      <p:pic>
        <p:nvPicPr>
          <p:cNvPr id="12" name="Picture 2" descr="http://www1.bestgraph.com/gifs/paysages/soleils/soleils-10.gif"/>
          <p:cNvPicPr>
            <a:picLocks noChangeAspect="1" noChangeArrowheads="1" noCrop="1"/>
          </p:cNvPicPr>
          <p:nvPr/>
        </p:nvPicPr>
        <p:blipFill>
          <a:blip r:embed="rId5" cstate="email"/>
          <a:srcRect/>
          <a:stretch>
            <a:fillRect/>
          </a:stretch>
        </p:blipFill>
        <p:spPr bwMode="auto">
          <a:xfrm rot="928943">
            <a:off x="7242497" y="-223057"/>
            <a:ext cx="2019079" cy="1825126"/>
          </a:xfrm>
          <a:prstGeom prst="rect">
            <a:avLst/>
          </a:prstGeom>
          <a:noFill/>
          <a:scene3d>
            <a:camera prst="orthographicFront"/>
            <a:lightRig rig="threePt" dir="t"/>
          </a:scene3d>
          <a:sp3d prstMaterial="dkEdge"/>
        </p:spPr>
      </p:pic>
      <p:sp>
        <p:nvSpPr>
          <p:cNvPr id="13" name="CaixaDeTexto 6"/>
          <p:cNvSpPr txBox="1">
            <a:spLocks noChangeArrowheads="1"/>
          </p:cNvSpPr>
          <p:nvPr/>
        </p:nvSpPr>
        <p:spPr bwMode="auto">
          <a:xfrm>
            <a:off x="1116013" y="2909888"/>
            <a:ext cx="136447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4000" b="1" dirty="0">
                <a:latin typeface="Tempus Sans ITC" panose="04020404030D07020202" pitchFamily="82" charset="0"/>
              </a:rPr>
              <a:t>Algas</a:t>
            </a:r>
          </a:p>
          <a:p>
            <a:pPr eaLnBrk="1" hangingPunct="1"/>
            <a:r>
              <a:rPr lang="pt-PT" altLang="pt-BR" b="1" dirty="0">
                <a:latin typeface="Tempus Sans ITC" panose="04020404030D07020202" pitchFamily="82" charset="0"/>
              </a:rPr>
              <a:t>Protistas</a:t>
            </a:r>
          </a:p>
        </p:txBody>
      </p:sp>
      <p:sp>
        <p:nvSpPr>
          <p:cNvPr id="14" name="CaixaDeTexto 6"/>
          <p:cNvSpPr txBox="1">
            <a:spLocks noChangeArrowheads="1"/>
          </p:cNvSpPr>
          <p:nvPr/>
        </p:nvSpPr>
        <p:spPr bwMode="auto">
          <a:xfrm>
            <a:off x="1508323" y="5268406"/>
            <a:ext cx="42146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Tempus Sans ITC" panose="04020404030D07020202" pitchFamily="82" charset="0"/>
              </a:rPr>
              <a:t>Bactérias fotossintéticas</a:t>
            </a:r>
          </a:p>
        </p:txBody>
      </p:sp>
      <p:sp>
        <p:nvSpPr>
          <p:cNvPr id="15" name="CaixaDeTexto 14"/>
          <p:cNvSpPr txBox="1"/>
          <p:nvPr/>
        </p:nvSpPr>
        <p:spPr>
          <a:xfrm>
            <a:off x="1187450" y="1125538"/>
            <a:ext cx="5184775" cy="368300"/>
          </a:xfrm>
          <a:prstGeom prst="rect">
            <a:avLst/>
          </a:prstGeom>
          <a:noFill/>
        </p:spPr>
        <p:txBody>
          <a:bodyPr>
            <a:spAutoFit/>
          </a:bodyPr>
          <a:lstStyle/>
          <a:p>
            <a:pPr>
              <a:defRPr/>
            </a:pPr>
            <a:r>
              <a:rPr lang="pt-PT" b="1" dirty="0">
                <a:effectLst>
                  <a:outerShdw blurRad="38100" dist="38100" dir="2700000" algn="tl">
                    <a:srgbClr val="000000">
                      <a:alpha val="43137"/>
                    </a:srgbClr>
                  </a:outerShdw>
                </a:effectLst>
                <a:latin typeface="Arial" charset="0"/>
                <a:cs typeface="Arial" charset="0"/>
              </a:rPr>
              <a:t>SERES AUTOTRÓFICOS FOTOSSINTÉTICOS</a:t>
            </a:r>
          </a:p>
        </p:txBody>
      </p:sp>
      <p:sp>
        <p:nvSpPr>
          <p:cNvPr id="16" name="CaixaDeTexto 15"/>
          <p:cNvSpPr txBox="1"/>
          <p:nvPr/>
        </p:nvSpPr>
        <p:spPr>
          <a:xfrm>
            <a:off x="158262" y="1680149"/>
            <a:ext cx="3736730" cy="830997"/>
          </a:xfrm>
          <a:prstGeom prst="rect">
            <a:avLst/>
          </a:prstGeom>
          <a:noFill/>
        </p:spPr>
        <p:txBody>
          <a:bodyPr wrap="square" rtlCol="0">
            <a:spAutoFit/>
          </a:bodyPr>
          <a:lstStyle/>
          <a:p>
            <a:r>
              <a:rPr lang="pt-BR" sz="2400" dirty="0"/>
              <a:t>Iniciam a cadeia alimentar</a:t>
            </a:r>
          </a:p>
          <a:p>
            <a:r>
              <a:rPr lang="pt-BR" sz="2400" dirty="0"/>
              <a:t>Start the food chain </a:t>
            </a:r>
          </a:p>
        </p:txBody>
      </p:sp>
    </p:spTree>
    <p:extLst>
      <p:ext uri="{BB962C8B-B14F-4D97-AF65-F5344CB8AC3E}">
        <p14:creationId xmlns:p14="http://schemas.microsoft.com/office/powerpoint/2010/main" val="41512728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101</a:t>
            </a:fld>
            <a:endParaRPr lang="en-US" dirty="0"/>
          </a:p>
        </p:txBody>
      </p:sp>
      <p:sp>
        <p:nvSpPr>
          <p:cNvPr id="5" name="Rectângulo 17"/>
          <p:cNvSpPr/>
          <p:nvPr/>
        </p:nvSpPr>
        <p:spPr>
          <a:xfrm>
            <a:off x="1116013" y="1052513"/>
            <a:ext cx="7848600" cy="2016125"/>
          </a:xfrm>
          <a:prstGeom prst="rect">
            <a:avLst/>
          </a:prstGeom>
          <a:solidFill>
            <a:srgbClr val="7DD33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6" name="CaixaDeTexto 6"/>
          <p:cNvSpPr txBox="1">
            <a:spLocks noChangeArrowheads="1"/>
          </p:cNvSpPr>
          <p:nvPr/>
        </p:nvSpPr>
        <p:spPr bwMode="auto">
          <a:xfrm>
            <a:off x="2555875" y="1196975"/>
            <a:ext cx="1004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Plantas </a:t>
            </a:r>
          </a:p>
        </p:txBody>
      </p:sp>
      <p:sp>
        <p:nvSpPr>
          <p:cNvPr id="7" name="Seta para baixo 19"/>
          <p:cNvSpPr/>
          <p:nvPr/>
        </p:nvSpPr>
        <p:spPr>
          <a:xfrm>
            <a:off x="3851920" y="2924944"/>
            <a:ext cx="2304256" cy="720080"/>
          </a:xfrm>
          <a:prstGeom prst="downArrow">
            <a:avLst/>
          </a:prstGeom>
          <a:solidFill>
            <a:srgbClr val="4E6A1D"/>
          </a:solidFill>
          <a:ln>
            <a:solidFill>
              <a:srgbClr val="FFC000"/>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8" name="CaixaDeTexto 20"/>
          <p:cNvSpPr txBox="1">
            <a:spLocks noChangeArrowheads="1"/>
          </p:cNvSpPr>
          <p:nvPr/>
        </p:nvSpPr>
        <p:spPr bwMode="auto">
          <a:xfrm>
            <a:off x="219808" y="3560737"/>
            <a:ext cx="86003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800" dirty="0"/>
              <a:t>C</a:t>
            </a:r>
            <a:r>
              <a:rPr lang="pt-PT" altLang="pt-BR" sz="2800" b="1" dirty="0"/>
              <a:t>apazes de produzir a sua própria matéria orgânica</a:t>
            </a:r>
            <a:r>
              <a:rPr lang="pt-PT" altLang="pt-BR" sz="2800" dirty="0"/>
              <a:t>, a partir de matéria mineral, água e CO2 utilizando a luz solar como fonte de energia.</a:t>
            </a:r>
          </a:p>
        </p:txBody>
      </p:sp>
      <p:sp>
        <p:nvSpPr>
          <p:cNvPr id="10" name="CaixaDeTexto 9"/>
          <p:cNvSpPr txBox="1">
            <a:spLocks noChangeArrowheads="1"/>
          </p:cNvSpPr>
          <p:nvPr/>
        </p:nvSpPr>
        <p:spPr bwMode="auto">
          <a:xfrm>
            <a:off x="7164388" y="98425"/>
            <a:ext cx="1871662" cy="738188"/>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1400" dirty="0">
                <a:latin typeface="Tahoma" panose="020B0604030504040204" pitchFamily="34" charset="0"/>
                <a:cs typeface="Tahoma" panose="020B0604030504040204" pitchFamily="34" charset="0"/>
              </a:rPr>
              <a:t>Do grego</a:t>
            </a:r>
          </a:p>
          <a:p>
            <a:pPr eaLnBrk="1" hangingPunct="1"/>
            <a:r>
              <a:rPr lang="pt-PT" altLang="pt-BR" sz="1400" i="1" dirty="0">
                <a:latin typeface="Tahoma" panose="020B0604030504040204" pitchFamily="34" charset="0"/>
                <a:cs typeface="Tahoma" panose="020B0604030504040204" pitchFamily="34" charset="0"/>
              </a:rPr>
              <a:t>auto </a:t>
            </a:r>
            <a:r>
              <a:rPr lang="pt-PT" altLang="pt-BR" sz="1400" dirty="0">
                <a:latin typeface="Tahoma" panose="020B0604030504040204" pitchFamily="34" charset="0"/>
                <a:cs typeface="Tahoma" panose="020B0604030504040204" pitchFamily="34" charset="0"/>
              </a:rPr>
              <a:t>= o próprio</a:t>
            </a:r>
          </a:p>
          <a:p>
            <a:pPr eaLnBrk="1" hangingPunct="1"/>
            <a:r>
              <a:rPr lang="pt-PT" altLang="pt-BR" sz="1400" i="1" dirty="0">
                <a:latin typeface="Tahoma" panose="020B0604030504040204" pitchFamily="34" charset="0"/>
                <a:cs typeface="Tahoma" panose="020B0604030504040204" pitchFamily="34" charset="0"/>
              </a:rPr>
              <a:t>trophos </a:t>
            </a:r>
            <a:r>
              <a:rPr lang="pt-PT" altLang="pt-BR" sz="1400" dirty="0">
                <a:latin typeface="Tahoma" panose="020B0604030504040204" pitchFamily="34" charset="0"/>
                <a:cs typeface="Tahoma" panose="020B0604030504040204" pitchFamily="34" charset="0"/>
              </a:rPr>
              <a:t>= alimento</a:t>
            </a:r>
          </a:p>
        </p:txBody>
      </p:sp>
      <p:sp>
        <p:nvSpPr>
          <p:cNvPr id="11" name="Text Box 7"/>
          <p:cNvSpPr txBox="1">
            <a:spLocks noChangeArrowheads="1"/>
          </p:cNvSpPr>
          <p:nvPr/>
        </p:nvSpPr>
        <p:spPr bwMode="auto">
          <a:xfrm>
            <a:off x="1187450" y="260350"/>
            <a:ext cx="4445000" cy="584200"/>
          </a:xfrm>
          <a:prstGeom prst="rect">
            <a:avLst/>
          </a:prstGeom>
          <a:solidFill>
            <a:srgbClr val="396115"/>
          </a:solidFill>
          <a:ln w="9525">
            <a:solidFill>
              <a:srgbClr val="CC33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chemeClr val="bg1"/>
                </a:solidFill>
                <a:latin typeface="Verdana" panose="020B0604030504040204" pitchFamily="34" charset="0"/>
              </a:rPr>
              <a:t>Seres Autotróficos</a:t>
            </a:r>
            <a:endParaRPr lang="pt-PT" altLang="pt-BR" sz="3200">
              <a:solidFill>
                <a:schemeClr val="bg1"/>
              </a:solidFill>
            </a:endParaRPr>
          </a:p>
        </p:txBody>
      </p:sp>
      <p:sp>
        <p:nvSpPr>
          <p:cNvPr id="12" name="Rectângulo arredondado 10"/>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CaixaDeTexto 12"/>
          <p:cNvSpPr txBox="1"/>
          <p:nvPr/>
        </p:nvSpPr>
        <p:spPr>
          <a:xfrm>
            <a:off x="1403350" y="5765800"/>
            <a:ext cx="7416800" cy="831850"/>
          </a:xfrm>
          <a:prstGeom prst="rect">
            <a:avLst/>
          </a:prstGeom>
          <a:solidFill>
            <a:srgbClr val="FFC000"/>
          </a:solidFill>
        </p:spPr>
        <p:txBody>
          <a:bodyPr>
            <a:spAutoFit/>
          </a:bodyPr>
          <a:lstStyle/>
          <a:p>
            <a:pPr algn="ctr">
              <a:defRPr/>
            </a:pPr>
            <a:r>
              <a:rPr lang="pt-PT" sz="2400" dirty="0"/>
              <a:t>Produzem o seu próprio alimento.</a:t>
            </a:r>
          </a:p>
          <a:p>
            <a:pPr algn="ctr">
              <a:defRPr/>
            </a:pPr>
            <a:r>
              <a:rPr lang="pt-PT" sz="2400" b="1" dirty="0">
                <a:effectLst>
                  <a:outerShdw blurRad="38100" dist="38100" dir="2700000" algn="tl">
                    <a:srgbClr val="000000">
                      <a:alpha val="43137"/>
                    </a:srgbClr>
                  </a:outerShdw>
                </a:effectLst>
              </a:rPr>
              <a:t>PRODUTORES</a:t>
            </a:r>
          </a:p>
        </p:txBody>
      </p:sp>
      <p:pic>
        <p:nvPicPr>
          <p:cNvPr id="14" name="Imagem 9" descr="plant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25538"/>
            <a:ext cx="12477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t0.gstatic.com/images?q=tbn:ANd9GcR_oGa6QsdkkRrSOkWkefYT5QU9EOMiJBVpWBq8BFPa57Kik66RPg"/>
          <p:cNvPicPr>
            <a:picLocks noChangeAspect="1" noChangeArrowheads="1"/>
          </p:cNvPicPr>
          <p:nvPr/>
        </p:nvPicPr>
        <p:blipFill>
          <a:blip r:embed="rId3"/>
          <a:srcRect/>
          <a:stretch>
            <a:fillRect/>
          </a:stretch>
        </p:blipFill>
        <p:spPr bwMode="auto">
          <a:xfrm>
            <a:off x="3635375" y="1125538"/>
            <a:ext cx="2017713" cy="1509712"/>
          </a:xfrm>
          <a:prstGeom prst="rect">
            <a:avLst/>
          </a:prstGeom>
          <a:ln>
            <a:noFill/>
          </a:ln>
          <a:effectLst>
            <a:outerShdw blurRad="292100" dist="139700" dir="2700000" algn="tl" rotWithShape="0">
              <a:srgbClr val="333333">
                <a:alpha val="65000"/>
              </a:srgbClr>
            </a:outerShdw>
          </a:effectLst>
        </p:spPr>
      </p:pic>
      <p:pic>
        <p:nvPicPr>
          <p:cNvPr id="16" name="Picture 4" descr="http://t1.gstatic.com/images?q=tbn:ANd9GcTW0pGjeBnFk3htoomCQdXcagIpXj6mnmEZhu_tLRrbpiYhIQQe"/>
          <p:cNvPicPr>
            <a:picLocks noChangeAspect="1" noChangeArrowheads="1"/>
          </p:cNvPicPr>
          <p:nvPr/>
        </p:nvPicPr>
        <p:blipFill>
          <a:blip r:embed="rId4"/>
          <a:srcRect/>
          <a:stretch>
            <a:fillRect/>
          </a:stretch>
        </p:blipFill>
        <p:spPr bwMode="auto">
          <a:xfrm>
            <a:off x="6875463" y="1125538"/>
            <a:ext cx="1655762" cy="1323975"/>
          </a:xfrm>
          <a:prstGeom prst="rect">
            <a:avLst/>
          </a:prstGeom>
          <a:ln>
            <a:noFill/>
          </a:ln>
          <a:effectLst>
            <a:outerShdw blurRad="292100" dist="139700" dir="2700000" algn="tl" rotWithShape="0">
              <a:srgbClr val="333333">
                <a:alpha val="65000"/>
              </a:srgbClr>
            </a:outerShdw>
          </a:effectLst>
        </p:spPr>
      </p:pic>
      <p:sp>
        <p:nvSpPr>
          <p:cNvPr id="17" name="CaixaDeTexto 6"/>
          <p:cNvSpPr txBox="1">
            <a:spLocks noChangeArrowheads="1"/>
          </p:cNvSpPr>
          <p:nvPr/>
        </p:nvSpPr>
        <p:spPr bwMode="auto">
          <a:xfrm>
            <a:off x="6227763" y="2524125"/>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Bactérias fotossintéticas</a:t>
            </a:r>
          </a:p>
        </p:txBody>
      </p:sp>
      <p:sp>
        <p:nvSpPr>
          <p:cNvPr id="18" name="CaixaDeTexto 6"/>
          <p:cNvSpPr txBox="1">
            <a:spLocks noChangeArrowheads="1"/>
          </p:cNvSpPr>
          <p:nvPr/>
        </p:nvSpPr>
        <p:spPr bwMode="auto">
          <a:xfrm>
            <a:off x="5651500" y="1125538"/>
            <a:ext cx="77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a:latin typeface="Tempus Sans ITC" panose="04020404030D07020202" pitchFamily="82" charset="0"/>
              </a:rPr>
              <a:t>Algas</a:t>
            </a:r>
          </a:p>
        </p:txBody>
      </p:sp>
    </p:spTree>
    <p:extLst>
      <p:ext uri="{BB962C8B-B14F-4D97-AF65-F5344CB8AC3E}">
        <p14:creationId xmlns:p14="http://schemas.microsoft.com/office/powerpoint/2010/main" val="2346726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102</a:t>
            </a:fld>
            <a:endParaRPr lang="en-US" dirty="0"/>
          </a:p>
        </p:txBody>
      </p:sp>
      <p:sp>
        <p:nvSpPr>
          <p:cNvPr id="5" name="CaixaDeTexto 9"/>
          <p:cNvSpPr txBox="1">
            <a:spLocks noChangeArrowheads="1"/>
          </p:cNvSpPr>
          <p:nvPr/>
        </p:nvSpPr>
        <p:spPr bwMode="auto">
          <a:xfrm>
            <a:off x="1547813" y="1268413"/>
            <a:ext cx="7127875" cy="461962"/>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a:solidFill>
                  <a:schemeClr val="bg1"/>
                </a:solidFill>
              </a:rPr>
              <a:t>Seres que produzem o seu próprio alimento.</a:t>
            </a:r>
          </a:p>
        </p:txBody>
      </p:sp>
      <p:sp>
        <p:nvSpPr>
          <p:cNvPr id="6" name="CaixaDeTexto 5"/>
          <p:cNvSpPr txBox="1"/>
          <p:nvPr/>
        </p:nvSpPr>
        <p:spPr>
          <a:xfrm>
            <a:off x="2484438" y="5597526"/>
            <a:ext cx="4608512" cy="600164"/>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lnSpc>
                <a:spcPct val="150000"/>
              </a:lnSpc>
              <a:defRPr/>
            </a:pPr>
            <a:r>
              <a:rPr lang="pt-PT" sz="2400" b="1" dirty="0">
                <a:solidFill>
                  <a:schemeClr val="tx1"/>
                </a:solidFill>
                <a:latin typeface="Tempus Sans ITC" pitchFamily="82" charset="0"/>
              </a:rPr>
              <a:t>Ocupam sempre o 1º nível trófico</a:t>
            </a:r>
          </a:p>
        </p:txBody>
      </p:sp>
      <p:sp>
        <p:nvSpPr>
          <p:cNvPr id="8" name="Rectângulo arredondado 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9" name="Text Box 7"/>
          <p:cNvSpPr txBox="1">
            <a:spLocks noChangeArrowheads="1"/>
          </p:cNvSpPr>
          <p:nvPr/>
        </p:nvSpPr>
        <p:spPr bwMode="auto">
          <a:xfrm>
            <a:off x="1187450" y="260350"/>
            <a:ext cx="2740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Produtores</a:t>
            </a:r>
            <a:endParaRPr lang="pt-PT" altLang="pt-BR" sz="3200" dirty="0"/>
          </a:p>
        </p:txBody>
      </p:sp>
      <p:pic>
        <p:nvPicPr>
          <p:cNvPr id="10" name="Imagem 8" descr="planta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133600"/>
            <a:ext cx="331152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9" descr="algas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825" y="2133600"/>
            <a:ext cx="208915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11" descr="algas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9825" y="3803650"/>
            <a:ext cx="2089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t1.gstatic.com/images?q=tbn:ANd9GcTW0pGjeBnFk3htoomCQdXcagIpXj6mnmEZhu_tLRrbpiYhIQQe"/>
          <p:cNvPicPr>
            <a:picLocks noChangeAspect="1" noChangeArrowheads="1"/>
          </p:cNvPicPr>
          <p:nvPr/>
        </p:nvPicPr>
        <p:blipFill>
          <a:blip r:embed="rId5"/>
          <a:srcRect/>
          <a:stretch>
            <a:fillRect/>
          </a:stretch>
        </p:blipFill>
        <p:spPr bwMode="auto">
          <a:xfrm>
            <a:off x="7092950" y="4149725"/>
            <a:ext cx="1709738" cy="1366838"/>
          </a:xfrm>
          <a:prstGeom prst="rect">
            <a:avLst/>
          </a:prstGeom>
          <a:ln>
            <a:noFill/>
          </a:ln>
          <a:effectLst>
            <a:outerShdw blurRad="292100" dist="139700" dir="2700000" algn="tl" rotWithShape="0">
              <a:srgbClr val="333333">
                <a:alpha val="65000"/>
              </a:srgbClr>
            </a:outerShdw>
          </a:effectLst>
        </p:spPr>
      </p:pic>
      <p:pic>
        <p:nvPicPr>
          <p:cNvPr id="14" name="Imagem 13" descr="pinheir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1844675"/>
            <a:ext cx="16525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41400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103</a:t>
            </a:fld>
            <a:endParaRPr lang="en-US" dirty="0"/>
          </a:p>
        </p:txBody>
      </p:sp>
      <p:sp>
        <p:nvSpPr>
          <p:cNvPr id="5" name="Text Box 7"/>
          <p:cNvSpPr txBox="1">
            <a:spLocks noChangeArrowheads="1"/>
          </p:cNvSpPr>
          <p:nvPr/>
        </p:nvSpPr>
        <p:spPr bwMode="auto">
          <a:xfrm>
            <a:off x="1025403" y="125719"/>
            <a:ext cx="76819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Consumidores  são </a:t>
            </a:r>
            <a:r>
              <a:rPr lang="pt-PT" altLang="pt-BR" sz="3200" b="1" dirty="0"/>
              <a:t>heterotróficos</a:t>
            </a:r>
            <a:r>
              <a:rPr lang="pt-PT" altLang="pt-BR" sz="3200" dirty="0"/>
              <a:t> </a:t>
            </a:r>
          </a:p>
        </p:txBody>
      </p:sp>
      <p:sp>
        <p:nvSpPr>
          <p:cNvPr id="6" name="CaixaDeTexto 9"/>
          <p:cNvSpPr txBox="1">
            <a:spLocks noChangeArrowheads="1"/>
          </p:cNvSpPr>
          <p:nvPr/>
        </p:nvSpPr>
        <p:spPr bwMode="auto">
          <a:xfrm>
            <a:off x="1187450" y="963752"/>
            <a:ext cx="7561262" cy="1200150"/>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solidFill>
                  <a:schemeClr val="bg1"/>
                </a:solidFill>
              </a:rPr>
              <a:t>Seres vivos (heterotróficos) que se alimentam directamente ou indirectamente da matéria orgânica produzida pelos produtores.</a:t>
            </a:r>
          </a:p>
        </p:txBody>
      </p:sp>
      <p:sp>
        <p:nvSpPr>
          <p:cNvPr id="7" name="CaixaDeTexto 6"/>
          <p:cNvSpPr txBox="1"/>
          <p:nvPr/>
        </p:nvSpPr>
        <p:spPr>
          <a:xfrm>
            <a:off x="5183188" y="2420938"/>
            <a:ext cx="3709987" cy="2308225"/>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b="1" dirty="0">
                <a:latin typeface="Tempus Sans ITC" pitchFamily="82" charset="0"/>
              </a:rPr>
              <a:t>Carnívoros - 3º Nível trófico</a:t>
            </a:r>
          </a:p>
          <a:p>
            <a:pPr algn="ctr">
              <a:defRPr/>
            </a:pPr>
            <a:r>
              <a:rPr lang="pt-PT" sz="2400" dirty="0">
                <a:latin typeface="Tempus Sans ITC" pitchFamily="82" charset="0"/>
              </a:rPr>
              <a:t>Consumidores secundários ou de 2ª ordem</a:t>
            </a:r>
          </a:p>
          <a:p>
            <a:pPr algn="ctr">
              <a:defRPr/>
            </a:pPr>
            <a:r>
              <a:rPr lang="pt-PT" sz="2400" dirty="0">
                <a:latin typeface="Tempus Sans ITC" pitchFamily="82" charset="0"/>
              </a:rPr>
              <a:t>(alimentam-se de herbívoros)</a:t>
            </a:r>
          </a:p>
        </p:txBody>
      </p:sp>
      <p:sp>
        <p:nvSpPr>
          <p:cNvPr id="8" name="CaixaDeTexto 7"/>
          <p:cNvSpPr txBox="1"/>
          <p:nvPr/>
        </p:nvSpPr>
        <p:spPr>
          <a:xfrm>
            <a:off x="5148263" y="4868863"/>
            <a:ext cx="3744912" cy="831850"/>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b="1" dirty="0">
                <a:latin typeface="Tempus Sans ITC" pitchFamily="82" charset="0"/>
              </a:rPr>
              <a:t>4º Nível trófico</a:t>
            </a:r>
          </a:p>
          <a:p>
            <a:pPr algn="ctr">
              <a:defRPr/>
            </a:pPr>
            <a:r>
              <a:rPr lang="pt-PT" sz="2400" dirty="0">
                <a:latin typeface="Tempus Sans ITC" pitchFamily="82" charset="0"/>
              </a:rPr>
              <a:t>Consumidores de 3ª ordem</a:t>
            </a:r>
          </a:p>
        </p:txBody>
      </p:sp>
      <p:sp>
        <p:nvSpPr>
          <p:cNvPr id="9" name="CaixaDeTexto 8"/>
          <p:cNvSpPr txBox="1"/>
          <p:nvPr/>
        </p:nvSpPr>
        <p:spPr>
          <a:xfrm>
            <a:off x="6011863" y="5819775"/>
            <a:ext cx="2303462" cy="830263"/>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pt-PT" sz="2400" dirty="0">
                <a:latin typeface="Tempus Sans ITC" pitchFamily="82" charset="0"/>
              </a:rPr>
              <a:t>(5º, 6º,…)           </a:t>
            </a:r>
          </a:p>
          <a:p>
            <a:pPr algn="ctr">
              <a:defRPr/>
            </a:pPr>
            <a:endParaRPr lang="pt-PT" sz="2400" dirty="0">
              <a:latin typeface="Tempus Sans ITC" pitchFamily="82" charset="0"/>
            </a:endParaRPr>
          </a:p>
        </p:txBody>
      </p:sp>
      <p:sp>
        <p:nvSpPr>
          <p:cNvPr id="11" name="Rectângulo arredondado 9"/>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2" name="Imagem 12" descr="carnivor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0308" y="2163902"/>
            <a:ext cx="3992524" cy="459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189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104</a:t>
            </a:fld>
            <a:endParaRPr lang="en-US" dirty="0"/>
          </a:p>
        </p:txBody>
      </p:sp>
      <p:sp>
        <p:nvSpPr>
          <p:cNvPr id="5" name="Text Box 7"/>
          <p:cNvSpPr txBox="1">
            <a:spLocks noChangeArrowheads="1"/>
          </p:cNvSpPr>
          <p:nvPr/>
        </p:nvSpPr>
        <p:spPr bwMode="auto">
          <a:xfrm>
            <a:off x="1077913" y="260350"/>
            <a:ext cx="3900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Decompositores</a:t>
            </a:r>
            <a:endParaRPr lang="pt-PT" altLang="pt-BR" sz="3200" dirty="0"/>
          </a:p>
        </p:txBody>
      </p:sp>
      <p:sp>
        <p:nvSpPr>
          <p:cNvPr id="6" name="CaixaDeTexto 9"/>
          <p:cNvSpPr txBox="1">
            <a:spLocks noChangeArrowheads="1"/>
          </p:cNvSpPr>
          <p:nvPr/>
        </p:nvSpPr>
        <p:spPr bwMode="auto">
          <a:xfrm>
            <a:off x="1222375" y="1052513"/>
            <a:ext cx="7705725" cy="1200150"/>
          </a:xfrm>
          <a:prstGeom prst="rect">
            <a:avLst/>
          </a:prstGeom>
          <a:solidFill>
            <a:srgbClr val="39611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solidFill>
                  <a:schemeClr val="bg1"/>
                </a:solidFill>
              </a:rPr>
              <a:t>Seres vivos (heterotróficos) que transformam a matéria orgânica de que se alimentam (cadáveres, fezes…), em matéria mineral que é devolvida ao solo.</a:t>
            </a:r>
          </a:p>
        </p:txBody>
      </p:sp>
      <p:sp>
        <p:nvSpPr>
          <p:cNvPr id="7" name="CaixaDeTexto 6"/>
          <p:cNvSpPr txBox="1"/>
          <p:nvPr/>
        </p:nvSpPr>
        <p:spPr>
          <a:xfrm>
            <a:off x="5327650" y="2492375"/>
            <a:ext cx="3527425" cy="2678113"/>
          </a:xfrm>
          <a:prstGeom prst="rect">
            <a:avLst/>
          </a:prstGeom>
          <a:ln w="38100">
            <a:solidFill>
              <a:srgbClr val="6699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pt-PT" sz="2400" b="1" dirty="0">
                <a:latin typeface="Tempus Sans ITC" pitchFamily="82" charset="0"/>
              </a:rPr>
              <a:t>Podem pertencer a qualquer nível trófico, à excepção do 1º</a:t>
            </a:r>
            <a:r>
              <a:rPr lang="pt-PT" sz="2400" dirty="0">
                <a:latin typeface="Tempus Sans ITC" pitchFamily="82" charset="0"/>
              </a:rPr>
              <a:t>.</a:t>
            </a:r>
          </a:p>
          <a:p>
            <a:pPr algn="just">
              <a:defRPr/>
            </a:pPr>
            <a:endParaRPr lang="pt-PT" sz="2400" dirty="0">
              <a:latin typeface="Tempus Sans ITC" pitchFamily="82" charset="0"/>
            </a:endParaRPr>
          </a:p>
          <a:p>
            <a:pPr algn="just">
              <a:defRPr/>
            </a:pPr>
            <a:r>
              <a:rPr lang="pt-PT" sz="2400" dirty="0">
                <a:latin typeface="Tempus Sans ITC" pitchFamily="82" charset="0"/>
              </a:rPr>
              <a:t>Por este motivo não são, em geral, representados nas cadeias tróficas</a:t>
            </a:r>
          </a:p>
        </p:txBody>
      </p:sp>
      <p:sp>
        <p:nvSpPr>
          <p:cNvPr id="9" name="Rectângulo arredondado 7"/>
          <p:cNvSpPr/>
          <p:nvPr/>
        </p:nvSpPr>
        <p:spPr>
          <a:xfrm>
            <a:off x="1222375"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0" name="Imagem 9" descr="fungo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275" y="2420938"/>
            <a:ext cx="359251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9"/>
          <p:cNvSpPr txBox="1">
            <a:spLocks noChangeArrowheads="1"/>
          </p:cNvSpPr>
          <p:nvPr/>
        </p:nvSpPr>
        <p:spPr bwMode="auto">
          <a:xfrm>
            <a:off x="324216" y="3903767"/>
            <a:ext cx="2228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dirty="0"/>
              <a:t>Fungos</a:t>
            </a:r>
          </a:p>
        </p:txBody>
      </p:sp>
    </p:spTree>
    <p:extLst>
      <p:ext uri="{BB962C8B-B14F-4D97-AF65-F5344CB8AC3E}">
        <p14:creationId xmlns:p14="http://schemas.microsoft.com/office/powerpoint/2010/main" val="3164969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105</a:t>
            </a:fld>
            <a:endParaRPr lang="en-US" dirty="0"/>
          </a:p>
        </p:txBody>
      </p:sp>
      <p:pic>
        <p:nvPicPr>
          <p:cNvPr id="5" name="Picture 5" descr="m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158" y="1634277"/>
            <a:ext cx="6654800"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07731" y="5323332"/>
            <a:ext cx="8678007"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spcBef>
                <a:spcPct val="50000"/>
              </a:spcBef>
            </a:pPr>
            <a:r>
              <a:rPr lang="pt-PT" altLang="pt-BR" sz="2400" dirty="0">
                <a:ln w="0"/>
                <a:effectLst>
                  <a:outerShdw blurRad="38100" dist="19050" dir="2700000" algn="tl" rotWithShape="0">
                    <a:schemeClr val="dk1">
                      <a:alpha val="40000"/>
                    </a:schemeClr>
                  </a:outerShdw>
                </a:effectLst>
              </a:rPr>
              <a:t>Possuem um sistema de enzimas digestivas que segregam sobre os seus alimentos, absorvendo depois os produtos solúveis directamente através das hifas.</a:t>
            </a:r>
          </a:p>
        </p:txBody>
      </p:sp>
      <p:sp>
        <p:nvSpPr>
          <p:cNvPr id="7" name="Rectangle 8"/>
          <p:cNvSpPr>
            <a:spLocks noChangeArrowheads="1"/>
          </p:cNvSpPr>
          <p:nvPr/>
        </p:nvSpPr>
        <p:spPr bwMode="auto">
          <a:xfrm>
            <a:off x="1331913" y="981075"/>
            <a:ext cx="731361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600" dirty="0">
                <a:solidFill>
                  <a:schemeClr val="tx2"/>
                </a:solidFill>
              </a:rPr>
              <a:t>Fungos</a:t>
            </a:r>
          </a:p>
        </p:txBody>
      </p:sp>
      <p:sp>
        <p:nvSpPr>
          <p:cNvPr id="8" name="Text Box 10"/>
          <p:cNvSpPr txBox="1">
            <a:spLocks noChangeArrowheads="1"/>
          </p:cNvSpPr>
          <p:nvPr/>
        </p:nvSpPr>
        <p:spPr bwMode="auto">
          <a:xfrm>
            <a:off x="3708400" y="130175"/>
            <a:ext cx="5364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pt-PT" altLang="pt-BR" sz="1200">
                <a:hlinkClick r:id="rId3"/>
              </a:rPr>
              <a:t>http://curlygirl.naturlink.pt/fungi.htm</a:t>
            </a:r>
            <a:endParaRPr lang="pt-PT" altLang="pt-BR" sz="1200"/>
          </a:p>
        </p:txBody>
      </p:sp>
      <p:sp>
        <p:nvSpPr>
          <p:cNvPr id="9" name="Text Box 7"/>
          <p:cNvSpPr txBox="1">
            <a:spLocks noChangeArrowheads="1"/>
          </p:cNvSpPr>
          <p:nvPr/>
        </p:nvSpPr>
        <p:spPr bwMode="auto">
          <a:xfrm>
            <a:off x="1042988" y="260350"/>
            <a:ext cx="3900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rgbClr val="396115"/>
                </a:solidFill>
                <a:latin typeface="Verdana" panose="020B0604030504040204" pitchFamily="34" charset="0"/>
              </a:rPr>
              <a:t>Decompositores</a:t>
            </a:r>
            <a:endParaRPr lang="pt-PT" altLang="pt-BR" sz="3200">
              <a:solidFill>
                <a:srgbClr val="396115"/>
              </a:solidFill>
            </a:endParaRPr>
          </a:p>
        </p:txBody>
      </p:sp>
      <p:sp>
        <p:nvSpPr>
          <p:cNvPr id="11" name="Rectângulo arredondado 7"/>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Retângulo 12"/>
          <p:cNvSpPr/>
          <p:nvPr/>
        </p:nvSpPr>
        <p:spPr>
          <a:xfrm>
            <a:off x="119184" y="1916701"/>
            <a:ext cx="2136531" cy="1631216"/>
          </a:xfrm>
          <a:prstGeom prst="rect">
            <a:avLst/>
          </a:prstGeom>
        </p:spPr>
        <p:txBody>
          <a:bodyPr wrap="square">
            <a:spAutoFit/>
          </a:bodyPr>
          <a:lstStyle/>
          <a:p>
            <a:pPr algn="just"/>
            <a:r>
              <a:rPr lang="pt-BR" sz="2000" b="1" dirty="0"/>
              <a:t>Digestão extracorpórea</a:t>
            </a:r>
          </a:p>
          <a:p>
            <a:pPr algn="just"/>
            <a:r>
              <a:rPr lang="pt-BR" sz="2000" b="1" dirty="0"/>
              <a:t>Digestão que ocorre fora do corpo.</a:t>
            </a:r>
          </a:p>
        </p:txBody>
      </p:sp>
    </p:spTree>
    <p:extLst>
      <p:ext uri="{BB962C8B-B14F-4D97-AF65-F5344CB8AC3E}">
        <p14:creationId xmlns:p14="http://schemas.microsoft.com/office/powerpoint/2010/main" val="35356546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106</a:t>
            </a:fld>
            <a:endParaRPr lang="en-US" dirty="0"/>
          </a:p>
        </p:txBody>
      </p:sp>
      <p:sp>
        <p:nvSpPr>
          <p:cNvPr id="6"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7" name="Imagem 11" descr="lapa.jpg"/>
          <p:cNvPicPr>
            <a:picLocks noChangeAspect="1"/>
          </p:cNvPicPr>
          <p:nvPr/>
        </p:nvPicPr>
        <p:blipFill>
          <a:blip r:embed="rId2">
            <a:extLst>
              <a:ext uri="{28A0092B-C50C-407E-A947-70E740481C1C}">
                <a14:useLocalDpi xmlns:a14="http://schemas.microsoft.com/office/drawing/2010/main" val="0"/>
              </a:ext>
            </a:extLst>
          </a:blip>
          <a:srcRect l="34843" t="27319" r="29951" b="24800"/>
          <a:stretch>
            <a:fillRect/>
          </a:stretch>
        </p:blipFill>
        <p:spPr bwMode="auto">
          <a:xfrm>
            <a:off x="2987675" y="2206382"/>
            <a:ext cx="1810065" cy="184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m 18" descr="alga.jpg"/>
          <p:cNvPicPr>
            <a:picLocks noChangeAspect="1"/>
          </p:cNvPicPr>
          <p:nvPr/>
        </p:nvPicPr>
        <p:blipFill>
          <a:blip r:embed="rId3">
            <a:extLst>
              <a:ext uri="{28A0092B-C50C-407E-A947-70E740481C1C}">
                <a14:useLocalDpi xmlns:a14="http://schemas.microsoft.com/office/drawing/2010/main" val="0"/>
              </a:ext>
            </a:extLst>
          </a:blip>
          <a:srcRect l="16200" t="3468" r="5501" b="6367"/>
          <a:stretch>
            <a:fillRect/>
          </a:stretch>
        </p:blipFill>
        <p:spPr bwMode="auto">
          <a:xfrm>
            <a:off x="635468" y="2181574"/>
            <a:ext cx="2252785" cy="202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19" descr="estrela do ma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0258" y="2206382"/>
            <a:ext cx="2059654"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20" descr="gaivot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87874" y="2235419"/>
            <a:ext cx="2216084" cy="180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eta para a direita 22"/>
          <p:cNvSpPr/>
          <p:nvPr/>
        </p:nvSpPr>
        <p:spPr bwMode="auto">
          <a:xfrm>
            <a:off x="2771775"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2" name="Seta para a direita 23"/>
          <p:cNvSpPr/>
          <p:nvPr/>
        </p:nvSpPr>
        <p:spPr bwMode="auto">
          <a:xfrm>
            <a:off x="4578350"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Seta para a direita 24"/>
          <p:cNvSpPr/>
          <p:nvPr/>
        </p:nvSpPr>
        <p:spPr bwMode="auto">
          <a:xfrm>
            <a:off x="6665913" y="3049588"/>
            <a:ext cx="569912"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CaixaDeTexto 29"/>
          <p:cNvSpPr txBox="1">
            <a:spLocks noChangeArrowheads="1"/>
          </p:cNvSpPr>
          <p:nvPr/>
        </p:nvSpPr>
        <p:spPr bwMode="auto">
          <a:xfrm>
            <a:off x="11874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ALGA</a:t>
            </a:r>
          </a:p>
        </p:txBody>
      </p:sp>
      <p:sp>
        <p:nvSpPr>
          <p:cNvPr id="15" name="CaixaDeTexto 30"/>
          <p:cNvSpPr txBox="1">
            <a:spLocks noChangeArrowheads="1"/>
          </p:cNvSpPr>
          <p:nvPr/>
        </p:nvSpPr>
        <p:spPr bwMode="auto">
          <a:xfrm>
            <a:off x="3059113"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LAPA</a:t>
            </a:r>
          </a:p>
        </p:txBody>
      </p:sp>
      <p:sp>
        <p:nvSpPr>
          <p:cNvPr id="16" name="CaixaDeTexto 31"/>
          <p:cNvSpPr txBox="1">
            <a:spLocks noChangeArrowheads="1"/>
          </p:cNvSpPr>
          <p:nvPr/>
        </p:nvSpPr>
        <p:spPr bwMode="auto">
          <a:xfrm>
            <a:off x="500380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ESTRELA-DO-MAR</a:t>
            </a:r>
          </a:p>
        </p:txBody>
      </p:sp>
      <p:sp>
        <p:nvSpPr>
          <p:cNvPr id="17" name="CaixaDeTexto 32"/>
          <p:cNvSpPr txBox="1">
            <a:spLocks noChangeArrowheads="1"/>
          </p:cNvSpPr>
          <p:nvPr/>
        </p:nvSpPr>
        <p:spPr bwMode="auto">
          <a:xfrm>
            <a:off x="70929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GAIVOTA</a:t>
            </a:r>
          </a:p>
        </p:txBody>
      </p:sp>
      <p:sp>
        <p:nvSpPr>
          <p:cNvPr id="18" name="Text Box 7"/>
          <p:cNvSpPr txBox="1">
            <a:spLocks noChangeArrowheads="1"/>
          </p:cNvSpPr>
          <p:nvPr/>
        </p:nvSpPr>
        <p:spPr bwMode="auto">
          <a:xfrm>
            <a:off x="1042988" y="260350"/>
            <a:ext cx="34932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n w="0"/>
                <a:effectLst>
                  <a:outerShdw blurRad="38100" dist="19050" dir="2700000" algn="tl" rotWithShape="0">
                    <a:schemeClr val="dk1">
                      <a:alpha val="40000"/>
                    </a:schemeClr>
                  </a:outerShdw>
                </a:effectLst>
                <a:latin typeface="Verdana" panose="020B0604030504040204" pitchFamily="34" charset="0"/>
              </a:rPr>
              <a:t>Níveis tróficos</a:t>
            </a:r>
            <a:endParaRPr lang="pt-PT" altLang="pt-BR" b="1" dirty="0">
              <a:ln w="0"/>
              <a:effectLst>
                <a:outerShdw blurRad="38100" dist="19050" dir="2700000" algn="tl" rotWithShape="0">
                  <a:schemeClr val="dk1">
                    <a:alpha val="40000"/>
                  </a:schemeClr>
                </a:outerShdw>
              </a:effectLst>
            </a:endParaRPr>
          </a:p>
        </p:txBody>
      </p:sp>
      <p:sp>
        <p:nvSpPr>
          <p:cNvPr id="19" name="CaixaDeTexto 18"/>
          <p:cNvSpPr txBox="1">
            <a:spLocks noChangeArrowheads="1"/>
          </p:cNvSpPr>
          <p:nvPr/>
        </p:nvSpPr>
        <p:spPr bwMode="auto">
          <a:xfrm>
            <a:off x="1403350" y="1230313"/>
            <a:ext cx="7345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dirty="0">
                <a:latin typeface="Tahoma" panose="020B0604030504040204" pitchFamily="34" charset="0"/>
                <a:cs typeface="Tahoma" panose="020B0604030504040204" pitchFamily="34" charset="0"/>
              </a:rPr>
              <a:t>Posição ocupada por cada ser vivo numa cadeia alimentar de acordo com a fonte de alimento.</a:t>
            </a:r>
          </a:p>
        </p:txBody>
      </p:sp>
      <p:sp>
        <p:nvSpPr>
          <p:cNvPr id="20" name="CaixaDeTexto 19"/>
          <p:cNvSpPr txBox="1"/>
          <p:nvPr/>
        </p:nvSpPr>
        <p:spPr>
          <a:xfrm>
            <a:off x="5257488" y="354747"/>
            <a:ext cx="3386761" cy="400110"/>
          </a:xfrm>
          <a:prstGeom prst="rect">
            <a:avLst/>
          </a:prstGeom>
          <a:no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pt-PT" sz="2000" dirty="0">
                <a:latin typeface="Tahoma" pitchFamily="34" charset="0"/>
                <a:ea typeface="Tahoma" pitchFamily="34" charset="0"/>
                <a:cs typeface="Tahoma" pitchFamily="34" charset="0"/>
              </a:rPr>
              <a:t>Do grego </a:t>
            </a:r>
            <a:r>
              <a:rPr lang="pt-PT" sz="2000" i="1" dirty="0" err="1">
                <a:latin typeface="Tahoma" pitchFamily="34" charset="0"/>
                <a:ea typeface="Tahoma" pitchFamily="34" charset="0"/>
                <a:cs typeface="Tahoma" pitchFamily="34" charset="0"/>
              </a:rPr>
              <a:t>trophos</a:t>
            </a:r>
            <a:r>
              <a:rPr lang="pt-PT" sz="2000" dirty="0">
                <a:latin typeface="Tahoma" pitchFamily="34" charset="0"/>
                <a:ea typeface="Tahoma" pitchFamily="34" charset="0"/>
                <a:cs typeface="Tahoma" pitchFamily="34" charset="0"/>
              </a:rPr>
              <a:t> - alimento</a:t>
            </a:r>
          </a:p>
        </p:txBody>
      </p:sp>
      <p:sp>
        <p:nvSpPr>
          <p:cNvPr id="21" name="Rectângulo 21"/>
          <p:cNvSpPr/>
          <p:nvPr/>
        </p:nvSpPr>
        <p:spPr>
          <a:xfrm>
            <a:off x="118745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1º Nível Trófico</a:t>
            </a:r>
          </a:p>
        </p:txBody>
      </p:sp>
      <p:sp>
        <p:nvSpPr>
          <p:cNvPr id="22" name="Rectângulo 25"/>
          <p:cNvSpPr/>
          <p:nvPr/>
        </p:nvSpPr>
        <p:spPr>
          <a:xfrm>
            <a:off x="3059113"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2º Nível Trófico</a:t>
            </a:r>
          </a:p>
        </p:txBody>
      </p:sp>
      <p:sp>
        <p:nvSpPr>
          <p:cNvPr id="23" name="Rectângulo 26"/>
          <p:cNvSpPr/>
          <p:nvPr/>
        </p:nvSpPr>
        <p:spPr>
          <a:xfrm>
            <a:off x="500380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3º Nível Trófico</a:t>
            </a:r>
          </a:p>
        </p:txBody>
      </p:sp>
      <p:sp>
        <p:nvSpPr>
          <p:cNvPr id="24" name="Rectângulo 27"/>
          <p:cNvSpPr/>
          <p:nvPr/>
        </p:nvSpPr>
        <p:spPr>
          <a:xfrm>
            <a:off x="7092950" y="4508500"/>
            <a:ext cx="1800225" cy="360363"/>
          </a:xfrm>
          <a:prstGeom prst="rect">
            <a:avLst/>
          </a:prstGeom>
          <a:solidFill>
            <a:schemeClr val="tx1">
              <a:lumMod val="75000"/>
              <a:lumOff val="2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dirty="0"/>
              <a:t>4º Nível Trófico</a:t>
            </a:r>
          </a:p>
        </p:txBody>
      </p:sp>
    </p:spTree>
    <p:extLst>
      <p:ext uri="{BB962C8B-B14F-4D97-AF65-F5344CB8AC3E}">
        <p14:creationId xmlns:p14="http://schemas.microsoft.com/office/powerpoint/2010/main" val="2159475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par>
                          <p:cTn id="16" fill="hold">
                            <p:stCondLst>
                              <p:cond delay="10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3" grpId="0" animBg="1"/>
      <p:bldP spid="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107</a:t>
            </a:fld>
            <a:endParaRPr lang="en-US" dirty="0"/>
          </a:p>
        </p:txBody>
      </p:sp>
      <p:sp>
        <p:nvSpPr>
          <p:cNvPr id="5" name="Retângulo 4"/>
          <p:cNvSpPr/>
          <p:nvPr/>
        </p:nvSpPr>
        <p:spPr>
          <a:xfrm>
            <a:off x="148106" y="175789"/>
            <a:ext cx="8789831" cy="2215991"/>
          </a:xfrm>
          <a:prstGeom prst="rect">
            <a:avLst/>
          </a:prstGeom>
        </p:spPr>
        <p:txBody>
          <a:bodyPr wrap="square">
            <a:spAutoFit/>
          </a:bodyPr>
          <a:lstStyle/>
          <a:p>
            <a:endParaRPr lang="pt-BR" dirty="0"/>
          </a:p>
          <a:p>
            <a:pPr algn="just"/>
            <a:r>
              <a:rPr lang="pt-BR" sz="4000" dirty="0">
                <a:ln w="0"/>
                <a:effectLst>
                  <a:glow rad="228600">
                    <a:schemeClr val="accent3">
                      <a:satMod val="175000"/>
                      <a:alpha val="40000"/>
                    </a:schemeClr>
                  </a:glow>
                  <a:outerShdw blurRad="38100" dist="19050" dir="2700000" algn="tl" rotWithShape="0">
                    <a:schemeClr val="dk1">
                      <a:alpha val="40000"/>
                    </a:schemeClr>
                  </a:outerShdw>
                </a:effectLst>
              </a:rPr>
              <a:t>Converter as moléculas dos nutrientes em moléculas com características próprias de cada célula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028" y="3046622"/>
            <a:ext cx="47958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ixaDeTexto 5"/>
          <p:cNvSpPr txBox="1"/>
          <p:nvPr/>
        </p:nvSpPr>
        <p:spPr>
          <a:xfrm>
            <a:off x="5031866" y="3530247"/>
            <a:ext cx="3993991" cy="3108543"/>
          </a:xfrm>
          <a:prstGeom prst="rect">
            <a:avLst/>
          </a:prstGeom>
          <a:noFill/>
        </p:spPr>
        <p:txBody>
          <a:bodyPr wrap="square" rtlCol="0">
            <a:spAutoFit/>
          </a:bodyPr>
          <a:lstStyle/>
          <a:p>
            <a:pPr algn="just"/>
            <a:r>
              <a:rPr lang="pt-BR" sz="2800" dirty="0"/>
              <a:t>Hemácia ou glóbulo vermelho, ou eritrócito</a:t>
            </a:r>
          </a:p>
          <a:p>
            <a:pPr algn="just"/>
            <a:r>
              <a:rPr lang="pt-BR" sz="2800" dirty="0"/>
              <a:t>Células sem núcleo </a:t>
            </a:r>
          </a:p>
          <a:p>
            <a:pPr algn="just"/>
            <a:r>
              <a:rPr lang="pt-BR" sz="2800" dirty="0"/>
              <a:t>Tempo de vida: 120 dias</a:t>
            </a:r>
          </a:p>
          <a:p>
            <a:pPr algn="just"/>
            <a:r>
              <a:rPr lang="pt-BR" sz="2800" dirty="0"/>
              <a:t>Função:  Transporte de gases  O2 e CO2</a:t>
            </a:r>
          </a:p>
        </p:txBody>
      </p:sp>
      <p:cxnSp>
        <p:nvCxnSpPr>
          <p:cNvPr id="8" name="Conector de seta reta 7"/>
          <p:cNvCxnSpPr/>
          <p:nvPr/>
        </p:nvCxnSpPr>
        <p:spPr>
          <a:xfrm>
            <a:off x="3974123" y="1116623"/>
            <a:ext cx="228601" cy="262010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06716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108</a:t>
            </a:fld>
            <a:endParaRPr lang="en-US" dirty="0"/>
          </a:p>
        </p:txBody>
      </p:sp>
      <p:sp>
        <p:nvSpPr>
          <p:cNvPr id="5" name="Retângulo 4"/>
          <p:cNvSpPr/>
          <p:nvPr/>
        </p:nvSpPr>
        <p:spPr>
          <a:xfrm>
            <a:off x="104198" y="53335"/>
            <a:ext cx="8872377" cy="1477328"/>
          </a:xfrm>
          <a:prstGeom prst="rect">
            <a:avLst/>
          </a:prstGeom>
        </p:spPr>
        <p:txBody>
          <a:bodyPr wrap="square">
            <a:spAutoFit/>
          </a:bodyPr>
          <a:lstStyle/>
          <a:p>
            <a:endParaRPr lang="pt-BR" dirty="0"/>
          </a:p>
          <a:p>
            <a:pPr algn="just"/>
            <a:r>
              <a:rPr lang="pt-BR" sz="2400" dirty="0">
                <a:ln w="0">
                  <a:solidFill>
                    <a:sysClr val="windowText" lastClr="000000"/>
                  </a:solidFill>
                </a:ln>
                <a:effectLst>
                  <a:glow rad="228600">
                    <a:schemeClr val="accent3">
                      <a:satMod val="175000"/>
                      <a:alpha val="40000"/>
                    </a:schemeClr>
                  </a:glow>
                  <a:outerShdw blurRad="38100" dist="19050" dir="2700000" algn="tl" rotWithShape="0">
                    <a:schemeClr val="dk1">
                      <a:alpha val="40000"/>
                    </a:schemeClr>
                  </a:outerShdw>
                </a:effectLst>
              </a:rPr>
              <a:t>Formar macromoléculas (proteínas, ácidos nucléicos, polissacarídeos) a partir e precursores monoméricos, as quais vão ter atividades específicas nas células</a:t>
            </a:r>
            <a:r>
              <a:rPr lang="pt-BR" sz="2400" b="1" dirty="0"/>
              <a:t>. </a:t>
            </a:r>
            <a:endParaRPr lang="pt-BR"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7" y="1671340"/>
            <a:ext cx="8855631" cy="5101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0423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109</a:t>
            </a:fld>
            <a:endParaRPr lang="en-US" dirty="0"/>
          </a:p>
        </p:txBody>
      </p:sp>
      <p:sp>
        <p:nvSpPr>
          <p:cNvPr id="5" name="Retângulo 4"/>
          <p:cNvSpPr/>
          <p:nvPr/>
        </p:nvSpPr>
        <p:spPr>
          <a:xfrm>
            <a:off x="246174" y="167638"/>
            <a:ext cx="8653127" cy="1231106"/>
          </a:xfrm>
          <a:prstGeom prst="rect">
            <a:avLst/>
          </a:prstGeom>
        </p:spPr>
        <p:txBody>
          <a:bodyPr wrap="square">
            <a:spAutoFit/>
          </a:bodyPr>
          <a:lstStyle/>
          <a:p>
            <a:endParaRPr lang="pt-BR" dirty="0"/>
          </a:p>
          <a:p>
            <a:r>
              <a:rPr lang="pt-BR" sz="2800" b="1" dirty="0"/>
              <a:t>Sintetizar e degradar biomoléculas necessárias para determinadas funções celulares. </a:t>
            </a:r>
            <a:endParaRPr lang="pt-B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74" y="1403260"/>
            <a:ext cx="2105696" cy="249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5110" y="1490554"/>
            <a:ext cx="2775532" cy="23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3927" y="1527175"/>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174" y="4720063"/>
            <a:ext cx="21621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tângulo 5"/>
          <p:cNvSpPr/>
          <p:nvPr/>
        </p:nvSpPr>
        <p:spPr>
          <a:xfrm>
            <a:off x="302652" y="3962011"/>
            <a:ext cx="2620852" cy="646331"/>
          </a:xfrm>
          <a:prstGeom prst="rect">
            <a:avLst/>
          </a:prstGeom>
        </p:spPr>
        <p:txBody>
          <a:bodyPr wrap="square">
            <a:spAutoFit/>
          </a:bodyPr>
          <a:lstStyle/>
          <a:p>
            <a:r>
              <a:rPr lang="pt-BR" dirty="0"/>
              <a:t>Ação hormonal na floração. </a:t>
            </a:r>
          </a:p>
        </p:txBody>
      </p:sp>
      <p:sp>
        <p:nvSpPr>
          <p:cNvPr id="7" name="Retângulo 6"/>
          <p:cNvSpPr/>
          <p:nvPr/>
        </p:nvSpPr>
        <p:spPr>
          <a:xfrm>
            <a:off x="2588652" y="3900467"/>
            <a:ext cx="2871989" cy="923330"/>
          </a:xfrm>
          <a:prstGeom prst="rect">
            <a:avLst/>
          </a:prstGeom>
        </p:spPr>
        <p:txBody>
          <a:bodyPr wrap="square">
            <a:spAutoFit/>
          </a:bodyPr>
          <a:lstStyle/>
          <a:p>
            <a:r>
              <a:rPr lang="pt-BR" dirty="0"/>
              <a:t>Ação hormonal no amadurecimento das frutas </a:t>
            </a:r>
          </a:p>
        </p:txBody>
      </p:sp>
      <p:sp>
        <p:nvSpPr>
          <p:cNvPr id="8" name="Retângulo 7"/>
          <p:cNvSpPr/>
          <p:nvPr/>
        </p:nvSpPr>
        <p:spPr>
          <a:xfrm>
            <a:off x="5713927" y="3882980"/>
            <a:ext cx="3430073" cy="923330"/>
          </a:xfrm>
          <a:prstGeom prst="rect">
            <a:avLst/>
          </a:prstGeom>
        </p:spPr>
        <p:txBody>
          <a:bodyPr wrap="square">
            <a:spAutoFit/>
          </a:bodyPr>
          <a:lstStyle/>
          <a:p>
            <a:r>
              <a:rPr lang="pt-BR" dirty="0"/>
              <a:t>Ação hormonal no desenvolvimento e crescimento vegetal </a:t>
            </a:r>
          </a:p>
        </p:txBody>
      </p:sp>
      <p:sp>
        <p:nvSpPr>
          <p:cNvPr id="9" name="Retângulo 8"/>
          <p:cNvSpPr/>
          <p:nvPr/>
        </p:nvSpPr>
        <p:spPr>
          <a:xfrm>
            <a:off x="2411501" y="5180180"/>
            <a:ext cx="4808368" cy="830997"/>
          </a:xfrm>
          <a:prstGeom prst="rect">
            <a:avLst/>
          </a:prstGeom>
        </p:spPr>
        <p:txBody>
          <a:bodyPr wrap="none">
            <a:spAutoFit/>
          </a:bodyPr>
          <a:lstStyle/>
          <a:p>
            <a:r>
              <a:rPr lang="pt-BR" sz="2400" dirty="0"/>
              <a:t>Ação hormonal na abscisão foliar.</a:t>
            </a:r>
          </a:p>
          <a:p>
            <a:r>
              <a:rPr lang="pt-BR" sz="2400" dirty="0"/>
              <a:t>Perda de folhas </a:t>
            </a:r>
          </a:p>
        </p:txBody>
      </p:sp>
    </p:spTree>
    <p:extLst>
      <p:ext uri="{BB962C8B-B14F-4D97-AF65-F5344CB8AC3E}">
        <p14:creationId xmlns:p14="http://schemas.microsoft.com/office/powerpoint/2010/main" val="3005172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85DB476-CDB1-44C8-B224-BC084AB787F9}"/>
              </a:ext>
            </a:extLst>
          </p:cNvPr>
          <p:cNvSpPr>
            <a:spLocks noGrp="1"/>
          </p:cNvSpPr>
          <p:nvPr>
            <p:ph type="sldNum" sz="quarter" idx="12"/>
          </p:nvPr>
        </p:nvSpPr>
        <p:spPr/>
        <p:txBody>
          <a:bodyPr/>
          <a:lstStyle/>
          <a:p>
            <a:fld id="{2754ED01-E2A0-4C1E-8E21-014B99041579}" type="slidenum">
              <a:rPr lang="en-US" smtClean="0"/>
              <a:pPr/>
              <a:t>11</a:t>
            </a:fld>
            <a:endParaRPr lang="en-US" dirty="0"/>
          </a:p>
        </p:txBody>
      </p:sp>
      <p:pic>
        <p:nvPicPr>
          <p:cNvPr id="6" name="Imagem 5" descr="Uma imagem contendo animal, ao ar livre, céu, pássaro&#10;&#10;Descrição gerada com muito alta confiança">
            <a:extLst>
              <a:ext uri="{FF2B5EF4-FFF2-40B4-BE49-F238E27FC236}">
                <a16:creationId xmlns:a16="http://schemas.microsoft.com/office/drawing/2014/main" id="{ED3B2958-CB05-4993-9CDA-31F76E411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54" y="3048000"/>
            <a:ext cx="5715000" cy="3810000"/>
          </a:xfrm>
          <a:prstGeom prst="rect">
            <a:avLst/>
          </a:prstGeom>
        </p:spPr>
      </p:pic>
      <p:sp>
        <p:nvSpPr>
          <p:cNvPr id="7" name="Retângulo 6">
            <a:extLst>
              <a:ext uri="{FF2B5EF4-FFF2-40B4-BE49-F238E27FC236}">
                <a16:creationId xmlns:a16="http://schemas.microsoft.com/office/drawing/2014/main" id="{D2251D86-1DED-449B-B4AE-4939F3A7F43F}"/>
              </a:ext>
            </a:extLst>
          </p:cNvPr>
          <p:cNvSpPr/>
          <p:nvPr/>
        </p:nvSpPr>
        <p:spPr>
          <a:xfrm>
            <a:off x="298655" y="289679"/>
            <a:ext cx="7517990" cy="2554545"/>
          </a:xfrm>
          <a:prstGeom prst="rect">
            <a:avLst/>
          </a:prstGeom>
        </p:spPr>
        <p:txBody>
          <a:bodyPr wrap="square">
            <a:spAutoFit/>
          </a:bodyPr>
          <a:lstStyle/>
          <a:p>
            <a:pPr algn="just"/>
            <a:r>
              <a:rPr lang="pt-BR" sz="2000" dirty="0"/>
              <a:t>os Estados Unidos, um fenômeno interessante tem acontecido com as andorinhas da região. De acordo com cientistas da Universidade de Tulsa, em Oklahoma, essas aves estão evoluindo para espécies com asas mais curtas para que possam evitar os carros.</a:t>
            </a:r>
          </a:p>
          <a:p>
            <a:pPr algn="just"/>
            <a:r>
              <a:rPr lang="pt-BR" sz="2000" dirty="0"/>
              <a:t>Por viverem em regiões perto das estradas, os cientistas estudaram o número de mortes de aves causadas por veículos e perceberam um aumento na população com asas mais curtas e uma redução no número de mortes.</a:t>
            </a:r>
          </a:p>
        </p:txBody>
      </p:sp>
    </p:spTree>
    <p:extLst>
      <p:ext uri="{BB962C8B-B14F-4D97-AF65-F5344CB8AC3E}">
        <p14:creationId xmlns:p14="http://schemas.microsoft.com/office/powerpoint/2010/main" val="29010192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110</a:t>
            </a:fld>
            <a:endParaRPr lang="en-US" dirty="0"/>
          </a:p>
        </p:txBody>
      </p:sp>
      <p:sp>
        <p:nvSpPr>
          <p:cNvPr id="5" name="Retângulo 4"/>
          <p:cNvSpPr/>
          <p:nvPr/>
        </p:nvSpPr>
        <p:spPr>
          <a:xfrm>
            <a:off x="158262" y="-74266"/>
            <a:ext cx="8577330" cy="738664"/>
          </a:xfrm>
          <a:prstGeom prst="rect">
            <a:avLst/>
          </a:prstGeom>
        </p:spPr>
        <p:txBody>
          <a:bodyPr wrap="square">
            <a:spAutoFit/>
          </a:bodyPr>
          <a:lstStyle/>
          <a:p>
            <a:endParaRPr lang="pt-BR" dirty="0"/>
          </a:p>
          <a:p>
            <a:r>
              <a:rPr lang="pt-BR" sz="2400" b="1" dirty="0"/>
              <a:t>Metabolismo é dividido em </a:t>
            </a:r>
            <a:r>
              <a:rPr lang="pt-BR" sz="2400" b="1" dirty="0">
                <a:solidFill>
                  <a:srgbClr val="FF0000"/>
                </a:solidFill>
              </a:rPr>
              <a:t>catabolismo e anabolismo </a:t>
            </a:r>
            <a:endParaRPr lang="pt-BR" sz="2400" dirty="0">
              <a:solidFill>
                <a:srgbClr val="FF0000"/>
              </a:solidFill>
            </a:endParaRPr>
          </a:p>
        </p:txBody>
      </p:sp>
      <p:sp>
        <p:nvSpPr>
          <p:cNvPr id="6" name="Retângulo 5"/>
          <p:cNvSpPr/>
          <p:nvPr/>
        </p:nvSpPr>
        <p:spPr>
          <a:xfrm>
            <a:off x="158262" y="159606"/>
            <a:ext cx="8873865" cy="2677656"/>
          </a:xfrm>
          <a:prstGeom prst="rect">
            <a:avLst/>
          </a:prstGeom>
        </p:spPr>
        <p:txBody>
          <a:bodyPr wrap="square">
            <a:spAutoFit/>
          </a:bodyPr>
          <a:lstStyle/>
          <a:p>
            <a:pPr algn="just"/>
            <a:endParaRPr lang="pt-BR" sz="2800" dirty="0">
              <a:ln w="0"/>
              <a:effectLst>
                <a:glow rad="101600">
                  <a:schemeClr val="accent3">
                    <a:satMod val="175000"/>
                    <a:alpha val="40000"/>
                  </a:schemeClr>
                </a:glow>
                <a:outerShdw blurRad="38100" dist="19050" dir="2700000" algn="tl" rotWithShape="0">
                  <a:schemeClr val="dk1">
                    <a:alpha val="40000"/>
                  </a:schemeClr>
                </a:outerShdw>
              </a:effectLst>
            </a:endParaRPr>
          </a:p>
          <a:p>
            <a:pPr algn="just"/>
            <a:r>
              <a:rPr lang="pt-BR" sz="2800" b="1" dirty="0">
                <a:ln w="13462">
                  <a:solidFill>
                    <a:sysClr val="windowText" lastClr="000000"/>
                  </a:solidFill>
                  <a:prstDash val="solid"/>
                </a:ln>
                <a:solidFill>
                  <a:srgbClr val="FF0000"/>
                </a:solidFill>
                <a:effectLst>
                  <a:outerShdw dist="38100" dir="2700000" algn="bl" rotWithShape="0">
                    <a:schemeClr val="accent5"/>
                  </a:outerShdw>
                </a:effectLst>
              </a:rPr>
              <a:t>Anabolismo: </a:t>
            </a:r>
            <a:r>
              <a:rPr lang="pt-BR" sz="28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Moléculas simples são transformadas em moléculas complexas, exemplo a fotossíntese;</a:t>
            </a:r>
          </a:p>
          <a:p>
            <a:pPr algn="just"/>
            <a:r>
              <a:rPr lang="pt-BR" sz="2800" b="1" dirty="0">
                <a:ln w="13462">
                  <a:solidFill>
                    <a:sysClr val="windowText" lastClr="000000"/>
                  </a:solidFill>
                  <a:prstDash val="solid"/>
                </a:ln>
                <a:solidFill>
                  <a:srgbClr val="FF0000"/>
                </a:solidFill>
                <a:effectLst>
                  <a:outerShdw dist="38100" dir="2700000" algn="bl" rotWithShape="0">
                    <a:schemeClr val="accent5"/>
                  </a:outerShdw>
                </a:effectLst>
              </a:rPr>
              <a:t>Catabolismo: </a:t>
            </a:r>
            <a:r>
              <a:rPr lang="pt-BR" sz="28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Moléculas complexas são desmontadas, formando moléculas mais simples, exemplo a respiração celular</a:t>
            </a:r>
            <a:r>
              <a:rPr lang="pt-BR" sz="2000" b="1" dirty="0">
                <a:ln w="13462">
                  <a:solidFill>
                    <a:sysClr val="windowText" lastClr="000000"/>
                  </a:solidFill>
                  <a:prstDash val="solid"/>
                </a:ln>
                <a:solidFill>
                  <a:schemeClr val="tx1">
                    <a:lumMod val="85000"/>
                    <a:lumOff val="15000"/>
                  </a:schemeClr>
                </a:solidFill>
                <a:effectLst>
                  <a:outerShdw dist="38100" dir="2700000" algn="bl" rotWithShape="0">
                    <a:schemeClr val="accent5"/>
                  </a:outerShdw>
                </a:effectLst>
              </a:rPr>
              <a:t>.</a:t>
            </a:r>
          </a:p>
        </p:txBody>
      </p:sp>
      <p:pic>
        <p:nvPicPr>
          <p:cNvPr id="1026" name="Picture 2" descr="http://imagem.casadasciencias.org/online/39116005/1metabolism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262" y="2734408"/>
            <a:ext cx="6757368" cy="4123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0587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111</a:t>
            </a:fld>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06" y="703524"/>
            <a:ext cx="9116114" cy="5088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953037" y="180304"/>
            <a:ext cx="6825802" cy="523220"/>
          </a:xfrm>
          <a:prstGeom prst="rect">
            <a:avLst/>
          </a:prstGeom>
          <a:noFill/>
        </p:spPr>
        <p:txBody>
          <a:bodyPr wrap="square" rtlCol="0">
            <a:spAutoFit/>
          </a:bodyPr>
          <a:lstStyle/>
          <a:p>
            <a:r>
              <a:rPr lang="pt-BR" sz="2800" dirty="0"/>
              <a:t>Catabolismo = degradação, quebra</a:t>
            </a:r>
          </a:p>
        </p:txBody>
      </p:sp>
      <p:sp>
        <p:nvSpPr>
          <p:cNvPr id="6" name="CaixaDeTexto 5"/>
          <p:cNvSpPr txBox="1"/>
          <p:nvPr/>
        </p:nvSpPr>
        <p:spPr>
          <a:xfrm>
            <a:off x="450761" y="6053070"/>
            <a:ext cx="7830354" cy="830997"/>
          </a:xfrm>
          <a:prstGeom prst="rect">
            <a:avLst/>
          </a:prstGeom>
          <a:noFill/>
        </p:spPr>
        <p:txBody>
          <a:bodyPr wrap="square" rtlCol="0">
            <a:spAutoFit/>
          </a:bodyPr>
          <a:lstStyle/>
          <a:p>
            <a:r>
              <a:rPr lang="pt-BR" sz="2400" dirty="0"/>
              <a:t>Anabolismo = síntese, produção de novas substâncias complexas</a:t>
            </a:r>
          </a:p>
        </p:txBody>
      </p:sp>
    </p:spTree>
    <p:extLst>
      <p:ext uri="{BB962C8B-B14F-4D97-AF65-F5344CB8AC3E}">
        <p14:creationId xmlns:p14="http://schemas.microsoft.com/office/powerpoint/2010/main" val="30403584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112</a:t>
            </a:fld>
            <a:endParaRPr lang="en-US" dirty="0"/>
          </a:p>
        </p:txBody>
      </p:sp>
      <p:sp>
        <p:nvSpPr>
          <p:cNvPr id="5" name="Retângulo 4"/>
          <p:cNvSpPr/>
          <p:nvPr/>
        </p:nvSpPr>
        <p:spPr>
          <a:xfrm>
            <a:off x="197994" y="210905"/>
            <a:ext cx="8705964" cy="2246769"/>
          </a:xfrm>
          <a:prstGeom prst="rect">
            <a:avLst/>
          </a:prstGeom>
        </p:spPr>
        <p:txBody>
          <a:bodyPr wrap="square">
            <a:spAutoFit/>
          </a:bodyPr>
          <a:lstStyle/>
          <a:p>
            <a:pPr algn="just"/>
            <a:r>
              <a:rPr lang="pt-BR" sz="2800" dirty="0">
                <a:ln w="0"/>
                <a:solidFill>
                  <a:srgbClr val="FF0000"/>
                </a:solidFill>
                <a:effectLst>
                  <a:glow rad="228600">
                    <a:schemeClr val="accent3">
                      <a:satMod val="175000"/>
                      <a:alpha val="40000"/>
                    </a:schemeClr>
                  </a:glow>
                  <a:outerShdw blurRad="38100" dist="19050" dir="2700000" algn="tl" rotWithShape="0">
                    <a:schemeClr val="dk1">
                      <a:alpha val="40000"/>
                    </a:schemeClr>
                  </a:outerShdw>
                </a:effectLst>
              </a:rPr>
              <a:t>Anabolismo</a:t>
            </a:r>
            <a:r>
              <a:rPr lang="pt-BR" sz="2800" dirty="0">
                <a:ln w="0"/>
                <a:effectLst>
                  <a:glow rad="228600">
                    <a:schemeClr val="accent3">
                      <a:satMod val="175000"/>
                      <a:alpha val="40000"/>
                    </a:schemeClr>
                  </a:glow>
                  <a:outerShdw blurRad="38100" dist="19050" dir="2700000" algn="tl" rotWithShape="0">
                    <a:schemeClr val="dk1">
                      <a:alpha val="40000"/>
                    </a:schemeClr>
                  </a:outerShdw>
                </a:effectLst>
              </a:rPr>
              <a:t> (metabolismo construtivo)  </a:t>
            </a:r>
          </a:p>
          <a:p>
            <a:pPr algn="just"/>
            <a:r>
              <a:rPr lang="pt-BR" sz="2800" dirty="0">
                <a:ln w="0"/>
                <a:effectLst>
                  <a:glow rad="228600">
                    <a:schemeClr val="accent3">
                      <a:satMod val="175000"/>
                      <a:alpha val="40000"/>
                    </a:schemeClr>
                  </a:glow>
                  <a:outerShdw blurRad="38100" dist="19050" dir="2700000" algn="tl" rotWithShape="0">
                    <a:schemeClr val="dk1">
                      <a:alpha val="40000"/>
                    </a:schemeClr>
                  </a:outerShdw>
                </a:effectLst>
              </a:rPr>
              <a:t>Reações químicas que produzem nova matéria orgânica nos seres vivos (armazenam energia).</a:t>
            </a:r>
          </a:p>
          <a:p>
            <a:pPr algn="just"/>
            <a:r>
              <a:rPr lang="pt-BR" sz="2800" dirty="0">
                <a:ln w="0"/>
                <a:effectLst>
                  <a:glow rad="228600">
                    <a:schemeClr val="accent3">
                      <a:satMod val="175000"/>
                      <a:alpha val="40000"/>
                    </a:schemeClr>
                  </a:glow>
                  <a:outerShdw blurRad="38100" dist="19050" dir="2700000" algn="tl" rotWithShape="0">
                    <a:schemeClr val="dk1">
                      <a:alpha val="40000"/>
                    </a:schemeClr>
                  </a:outerShdw>
                </a:effectLst>
              </a:rPr>
              <a:t>Responsável por crescimento, regeneração e manutenção dos diversos tecidos.</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47" y="2925097"/>
            <a:ext cx="4765227" cy="3748645"/>
          </a:xfrm>
          <a:prstGeom prst="rect">
            <a:avLst/>
          </a:prstGeom>
        </p:spPr>
      </p:pic>
    </p:spTree>
    <p:extLst>
      <p:ext uri="{BB962C8B-B14F-4D97-AF65-F5344CB8AC3E}">
        <p14:creationId xmlns:p14="http://schemas.microsoft.com/office/powerpoint/2010/main" val="25687877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439616" y="126041"/>
            <a:ext cx="7467600" cy="1143000"/>
          </a:xfrm>
        </p:spPr>
        <p:txBody>
          <a:bodyPr/>
          <a:lstStyle/>
          <a:p>
            <a:r>
              <a:rPr lang="pt-BR" cap="none" dirty="0">
                <a:ln w="0"/>
                <a:effectLst>
                  <a:outerShdw blurRad="38100" dist="19050" dir="2700000" algn="tl" rotWithShape="0">
                    <a:schemeClr val="dk1">
                      <a:alpha val="40000"/>
                    </a:schemeClr>
                  </a:outerShdw>
                </a:effectLst>
              </a:rPr>
              <a:t>CATABOLISMO</a:t>
            </a:r>
          </a:p>
        </p:txBody>
      </p:sp>
      <p:sp>
        <p:nvSpPr>
          <p:cNvPr id="6" name="Espaço Reservado para Conteúdo 2"/>
          <p:cNvSpPr>
            <a:spLocks noGrp="1"/>
          </p:cNvSpPr>
          <p:nvPr>
            <p:ph idx="1"/>
          </p:nvPr>
        </p:nvSpPr>
        <p:spPr>
          <a:xfrm>
            <a:off x="184638" y="1081454"/>
            <a:ext cx="8719320" cy="4873752"/>
          </a:xfrm>
        </p:spPr>
        <p:txBody>
          <a:bodyPr/>
          <a:lstStyle/>
          <a:p>
            <a:pPr algn="just"/>
            <a:r>
              <a:rPr lang="pt-BR" sz="2800" dirty="0">
                <a:effectLst>
                  <a:glow rad="228600">
                    <a:schemeClr val="accent3">
                      <a:satMod val="175000"/>
                      <a:alpha val="40000"/>
                    </a:schemeClr>
                  </a:glow>
                </a:effectLst>
              </a:rPr>
              <a:t>Ocorre quando o organismo está sem energia suficiente e busca obter essa energia através da destruição de seus próprios tecidos e reservas.</a:t>
            </a:r>
          </a:p>
          <a:p>
            <a:endParaRPr lang="pt-BR" sz="2800" dirty="0"/>
          </a:p>
          <a:p>
            <a:endParaRPr lang="pt-BR" dirty="0"/>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113</a:t>
            </a:fld>
            <a:endParaRPr lang="en-US"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908" y="2599627"/>
            <a:ext cx="5452601" cy="4089451"/>
          </a:xfrm>
          <a:prstGeom prst="rect">
            <a:avLst/>
          </a:prstGeom>
        </p:spPr>
      </p:pic>
    </p:spTree>
    <p:extLst>
      <p:ext uri="{BB962C8B-B14F-4D97-AF65-F5344CB8AC3E}">
        <p14:creationId xmlns:p14="http://schemas.microsoft.com/office/powerpoint/2010/main" val="5702391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114</a:t>
            </a:fld>
            <a:endParaRPr lang="en-US" dirty="0"/>
          </a:p>
        </p:txBody>
      </p:sp>
      <p:pic>
        <p:nvPicPr>
          <p:cNvPr id="5" name="Imagem 4"/>
          <p:cNvPicPr>
            <a:picLocks noChangeAspect="1"/>
          </p:cNvPicPr>
          <p:nvPr/>
        </p:nvPicPr>
        <p:blipFill>
          <a:blip r:embed="rId2"/>
          <a:stretch>
            <a:fillRect/>
          </a:stretch>
        </p:blipFill>
        <p:spPr>
          <a:xfrm>
            <a:off x="124920" y="219808"/>
            <a:ext cx="8696285" cy="6453934"/>
          </a:xfrm>
          <a:prstGeom prst="rect">
            <a:avLst/>
          </a:prstGeom>
        </p:spPr>
      </p:pic>
    </p:spTree>
    <p:extLst>
      <p:ext uri="{BB962C8B-B14F-4D97-AF65-F5344CB8AC3E}">
        <p14:creationId xmlns:p14="http://schemas.microsoft.com/office/powerpoint/2010/main" val="23913884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115</a:t>
            </a:fld>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84" y="1219778"/>
            <a:ext cx="7665620" cy="540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270456" y="40405"/>
            <a:ext cx="8873544" cy="1200329"/>
          </a:xfrm>
          <a:prstGeom prst="rect">
            <a:avLst/>
          </a:prstGeom>
        </p:spPr>
        <p:txBody>
          <a:bodyPr wrap="square">
            <a:spAutoFit/>
          </a:bodyPr>
          <a:lstStyle/>
          <a:p>
            <a:endParaRPr lang="pt-BR" dirty="0"/>
          </a:p>
          <a:p>
            <a:r>
              <a:rPr lang="pt-BR" b="1" dirty="0"/>
              <a:t>Conjunto de vias metabólicas foram agrupadas em um esquema onde se pode ver as sequencias de reações e as interações entre as diversas vias que ocorrem nas células </a:t>
            </a:r>
            <a:r>
              <a:rPr lang="pt-BR" dirty="0"/>
              <a:t>  </a:t>
            </a:r>
            <a:r>
              <a:rPr lang="pt-BR" b="1" dirty="0"/>
              <a:t>MAPA METABÓLICO. </a:t>
            </a:r>
            <a:endParaRPr lang="pt-BR" dirty="0"/>
          </a:p>
        </p:txBody>
      </p:sp>
    </p:spTree>
    <p:extLst>
      <p:ext uri="{BB962C8B-B14F-4D97-AF65-F5344CB8AC3E}">
        <p14:creationId xmlns:p14="http://schemas.microsoft.com/office/powerpoint/2010/main" val="3674084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9BA76BD-435A-48A8-AE41-09F8A43B0FBF}"/>
              </a:ext>
            </a:extLst>
          </p:cNvPr>
          <p:cNvSpPr>
            <a:spLocks noGrp="1"/>
          </p:cNvSpPr>
          <p:nvPr>
            <p:ph type="sldNum" sz="quarter" idx="12"/>
          </p:nvPr>
        </p:nvSpPr>
        <p:spPr/>
        <p:txBody>
          <a:bodyPr/>
          <a:lstStyle/>
          <a:p>
            <a:fld id="{2754ED01-E2A0-4C1E-8E21-014B99041579}" type="slidenum">
              <a:rPr lang="en-US" smtClean="0"/>
              <a:pPr/>
              <a:t>116</a:t>
            </a:fld>
            <a:endParaRPr lang="en-US" dirty="0"/>
          </a:p>
        </p:txBody>
      </p:sp>
      <p:pic>
        <p:nvPicPr>
          <p:cNvPr id="5" name="Imagem 4">
            <a:extLst>
              <a:ext uri="{FF2B5EF4-FFF2-40B4-BE49-F238E27FC236}">
                <a16:creationId xmlns:a16="http://schemas.microsoft.com/office/drawing/2014/main" id="{7FB6A33D-275D-4CFD-80D7-5E53B444C44F}"/>
              </a:ext>
            </a:extLst>
          </p:cNvPr>
          <p:cNvPicPr>
            <a:picLocks noChangeAspect="1"/>
          </p:cNvPicPr>
          <p:nvPr/>
        </p:nvPicPr>
        <p:blipFill>
          <a:blip r:embed="rId2"/>
          <a:stretch>
            <a:fillRect/>
          </a:stretch>
        </p:blipFill>
        <p:spPr>
          <a:xfrm>
            <a:off x="348123" y="117987"/>
            <a:ext cx="5094031" cy="5327568"/>
          </a:xfrm>
          <a:prstGeom prst="rect">
            <a:avLst/>
          </a:prstGeom>
        </p:spPr>
      </p:pic>
      <p:sp>
        <p:nvSpPr>
          <p:cNvPr id="6" name="CaixaDeTexto 5">
            <a:extLst>
              <a:ext uri="{FF2B5EF4-FFF2-40B4-BE49-F238E27FC236}">
                <a16:creationId xmlns:a16="http://schemas.microsoft.com/office/drawing/2014/main" id="{DD71BE5A-09D4-4C7E-B97A-43334D1D4931}"/>
              </a:ext>
            </a:extLst>
          </p:cNvPr>
          <p:cNvSpPr txBox="1"/>
          <p:nvPr/>
        </p:nvSpPr>
        <p:spPr>
          <a:xfrm>
            <a:off x="348123" y="5840361"/>
            <a:ext cx="7365283" cy="646331"/>
          </a:xfrm>
          <a:prstGeom prst="rect">
            <a:avLst/>
          </a:prstGeom>
          <a:noFill/>
        </p:spPr>
        <p:txBody>
          <a:bodyPr wrap="square" rtlCol="0">
            <a:spAutoFit/>
          </a:bodyPr>
          <a:lstStyle/>
          <a:p>
            <a:r>
              <a:rPr lang="pt-BR" dirty="0"/>
              <a:t>Hereditariedade ou herança biológica</a:t>
            </a:r>
          </a:p>
          <a:p>
            <a:r>
              <a:rPr lang="pt-BR" dirty="0"/>
              <a:t>Transmissão de DNA e genes aos descendentes no decorrer do tempo </a:t>
            </a:r>
          </a:p>
        </p:txBody>
      </p:sp>
    </p:spTree>
    <p:extLst>
      <p:ext uri="{BB962C8B-B14F-4D97-AF65-F5344CB8AC3E}">
        <p14:creationId xmlns:p14="http://schemas.microsoft.com/office/powerpoint/2010/main" val="19363570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43779" y="2740932"/>
            <a:ext cx="8009049" cy="548640"/>
          </a:xfrm>
        </p:spPr>
        <p:txBody>
          <a:bodyPr>
            <a:normAutofit fontScale="90000"/>
          </a:bodyPr>
          <a:lstStyle/>
          <a:p>
            <a:br>
              <a:rPr lang="pt-BR" b="1" dirty="0">
                <a:ln w="6600">
                  <a:solidFill>
                    <a:srgbClr val="FF0000"/>
                  </a:solidFill>
                  <a:prstDash val="solid"/>
                </a:ln>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br>
            <a:r>
              <a:rPr lang="pt-BR" sz="3600" b="1" dirty="0">
                <a:ln w="6600">
                  <a:solidFill>
                    <a:srgbClr val="FF0000"/>
                  </a:solidFill>
                  <a:prstDash val="solid"/>
                </a:ln>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t>Hereditariedade</a:t>
            </a:r>
            <a:br>
              <a:rPr lang="pt-BR" sz="3600" b="1" dirty="0">
                <a:ln w="6600">
                  <a:solidFill>
                    <a:srgbClr val="FF0000"/>
                  </a:solidFill>
                  <a:prstDash val="solid"/>
                </a:ln>
                <a:solidFill>
                  <a:srgbClr val="FFFF00"/>
                </a:solidFill>
                <a:effectLst>
                  <a:outerShdw blurRad="50800" dist="38100" algn="l" rotWithShape="0">
                    <a:prstClr val="black">
                      <a:alpha val="40000"/>
                    </a:prstClr>
                  </a:outerShdw>
                  <a:reflection blurRad="6350" stA="55000" endA="300" endPos="45500" dir="5400000" sy="-100000" algn="bl" rotWithShape="0"/>
                </a:effectLst>
                <a:latin typeface="Adobe Devanagari" panose="02040503050201020203" pitchFamily="18" charset="0"/>
                <a:cs typeface="Adobe Devanagari" panose="02040503050201020203" pitchFamily="18" charset="0"/>
              </a:rPr>
            </a:br>
            <a:endParaRPr lang="pt-BR" dirty="0"/>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117</a:t>
            </a:fld>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25" y="452779"/>
            <a:ext cx="4226822" cy="5673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89846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118</a:t>
            </a:fld>
            <a:endParaRPr lang="en-US" dirty="0"/>
          </a:p>
        </p:txBody>
      </p:sp>
      <p:pic>
        <p:nvPicPr>
          <p:cNvPr id="5" name="Imagem 4"/>
          <p:cNvPicPr>
            <a:picLocks noChangeAspect="1"/>
          </p:cNvPicPr>
          <p:nvPr/>
        </p:nvPicPr>
        <p:blipFill>
          <a:blip r:embed="rId2"/>
          <a:stretch>
            <a:fillRect/>
          </a:stretch>
        </p:blipFill>
        <p:spPr>
          <a:xfrm>
            <a:off x="657195" y="106017"/>
            <a:ext cx="7214641" cy="6432897"/>
          </a:xfrm>
          <a:prstGeom prst="rect">
            <a:avLst/>
          </a:prstGeom>
        </p:spPr>
      </p:pic>
    </p:spTree>
    <p:extLst>
      <p:ext uri="{BB962C8B-B14F-4D97-AF65-F5344CB8AC3E}">
        <p14:creationId xmlns:p14="http://schemas.microsoft.com/office/powerpoint/2010/main" val="13457082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119</a:t>
            </a:fld>
            <a:endParaRPr lang="en-US"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8" y="347731"/>
            <a:ext cx="9125602" cy="598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064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728B252-C82B-4277-8D11-648977FB7572}"/>
              </a:ext>
            </a:extLst>
          </p:cNvPr>
          <p:cNvSpPr>
            <a:spLocks noGrp="1"/>
          </p:cNvSpPr>
          <p:nvPr>
            <p:ph type="sldNum" sz="quarter" idx="12"/>
          </p:nvPr>
        </p:nvSpPr>
        <p:spPr/>
        <p:txBody>
          <a:bodyPr/>
          <a:lstStyle/>
          <a:p>
            <a:fld id="{2754ED01-E2A0-4C1E-8E21-014B99041579}" type="slidenum">
              <a:rPr lang="en-US" smtClean="0"/>
              <a:pPr/>
              <a:t>12</a:t>
            </a:fld>
            <a:endParaRPr lang="en-US" dirty="0"/>
          </a:p>
        </p:txBody>
      </p:sp>
      <p:pic>
        <p:nvPicPr>
          <p:cNvPr id="5" name="Imagem 4">
            <a:extLst>
              <a:ext uri="{FF2B5EF4-FFF2-40B4-BE49-F238E27FC236}">
                <a16:creationId xmlns:a16="http://schemas.microsoft.com/office/drawing/2014/main" id="{B608773D-5866-4850-B588-34FB94450A5F}"/>
              </a:ext>
            </a:extLst>
          </p:cNvPr>
          <p:cNvPicPr>
            <a:picLocks noChangeAspect="1"/>
          </p:cNvPicPr>
          <p:nvPr/>
        </p:nvPicPr>
        <p:blipFill>
          <a:blip r:embed="rId2"/>
          <a:stretch>
            <a:fillRect/>
          </a:stretch>
        </p:blipFill>
        <p:spPr>
          <a:xfrm>
            <a:off x="241812" y="265932"/>
            <a:ext cx="4495316" cy="3163068"/>
          </a:xfrm>
          <a:prstGeom prst="rect">
            <a:avLst/>
          </a:prstGeom>
        </p:spPr>
      </p:pic>
      <p:sp>
        <p:nvSpPr>
          <p:cNvPr id="6" name="Retângulo 5">
            <a:extLst>
              <a:ext uri="{FF2B5EF4-FFF2-40B4-BE49-F238E27FC236}">
                <a16:creationId xmlns:a16="http://schemas.microsoft.com/office/drawing/2014/main" id="{1A85ACFD-61DF-49FB-8527-7E0033DF5567}"/>
              </a:ext>
            </a:extLst>
          </p:cNvPr>
          <p:cNvSpPr/>
          <p:nvPr/>
        </p:nvSpPr>
        <p:spPr>
          <a:xfrm>
            <a:off x="145949" y="3494029"/>
            <a:ext cx="8369401" cy="2862322"/>
          </a:xfrm>
          <a:prstGeom prst="rect">
            <a:avLst/>
          </a:prstGeom>
        </p:spPr>
        <p:txBody>
          <a:bodyPr wrap="square">
            <a:spAutoFit/>
          </a:bodyPr>
          <a:lstStyle/>
          <a:p>
            <a:pPr algn="just"/>
            <a:r>
              <a:rPr lang="pt-BR" sz="2000" dirty="0"/>
              <a:t>O sapo-cururu foi um ícone que permeou a sua mente na infância com canções de ninar e contos de fadas nos quais você, provavelmente, não se esqueceu até hoje. E eles são conhecidos por serem animais que causam danos à agricultura e algumas outras espécies.</a:t>
            </a:r>
          </a:p>
          <a:p>
            <a:pPr algn="just"/>
            <a:r>
              <a:rPr lang="pt-BR" sz="2000" dirty="0"/>
              <a:t>E na Austrália, um fenômeno tem sido observado a respeito destes anfíbios. Por serem uma espécie muito invasora, os sapos-cururus têm se adaptado para alcançarem mais regiões da Austrália. Segundo os pesquisadores, eles estão se desenvolvendo e ficando maiores, além de desenvolverem pernas mais longas e estão se tornando mais ativos.</a:t>
            </a:r>
          </a:p>
        </p:txBody>
      </p:sp>
    </p:spTree>
    <p:extLst>
      <p:ext uri="{BB962C8B-B14F-4D97-AF65-F5344CB8AC3E}">
        <p14:creationId xmlns:p14="http://schemas.microsoft.com/office/powerpoint/2010/main" val="294103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120</a:t>
            </a:fld>
            <a:endParaRPr lang="en-US"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2" y="387109"/>
            <a:ext cx="8770513" cy="543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8474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93431" y="228600"/>
            <a:ext cx="8493369" cy="5257801"/>
          </a:xfrm>
        </p:spPr>
        <p:txBody>
          <a:bodyPr/>
          <a:lstStyle/>
          <a:p>
            <a:pPr marL="0" indent="0" algn="just"/>
            <a:r>
              <a:rPr lang="pt-BR" sz="3600" dirty="0"/>
              <a:t>Características ligadas à </a:t>
            </a:r>
            <a:r>
              <a:rPr lang="pt-BR" sz="3600" dirty="0">
                <a:solidFill>
                  <a:srgbClr val="FF0000"/>
                </a:solidFill>
              </a:rPr>
              <a:t>reprodução, </a:t>
            </a:r>
            <a:r>
              <a:rPr lang="pt-BR" sz="3600" dirty="0"/>
              <a:t>no qual um ser vivo </a:t>
            </a:r>
            <a:r>
              <a:rPr lang="pt-BR" sz="3600" dirty="0">
                <a:solidFill>
                  <a:srgbClr val="FF0000"/>
                </a:solidFill>
              </a:rPr>
              <a:t>transmite</a:t>
            </a:r>
            <a:r>
              <a:rPr lang="pt-BR" sz="3600" dirty="0"/>
              <a:t> a seus descendente um conjunto de características genéticas sobre a organização típica de sua espécie, essas </a:t>
            </a:r>
            <a:r>
              <a:rPr lang="pt-BR" sz="3600" dirty="0">
                <a:solidFill>
                  <a:srgbClr val="FF0000"/>
                </a:solidFill>
              </a:rPr>
              <a:t>instruções genéticas </a:t>
            </a:r>
            <a:r>
              <a:rPr lang="pt-BR" sz="3600" dirty="0"/>
              <a:t>estão presentes na molécula do </a:t>
            </a:r>
            <a:r>
              <a:rPr lang="pt-BR" sz="3600" b="1" i="1" dirty="0">
                <a:solidFill>
                  <a:srgbClr val="FF0000"/>
                </a:solidFill>
              </a:rPr>
              <a:t>DNA</a:t>
            </a:r>
            <a:r>
              <a:rPr lang="pt-BR" sz="3600" dirty="0">
                <a:solidFill>
                  <a:srgbClr val="FF0000"/>
                </a:solidFill>
              </a:rPr>
              <a:t>.</a:t>
            </a: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366" y="4088862"/>
            <a:ext cx="3692184" cy="27691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263639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Rodapé 2"/>
          <p:cNvSpPr>
            <a:spLocks noGrp="1"/>
          </p:cNvSpPr>
          <p:nvPr>
            <p:ph type="ftr" sz="quarter" idx="11"/>
          </p:nvPr>
        </p:nvSpPr>
        <p:spPr/>
        <p:txBody>
          <a:bodyPr/>
          <a:lstStyle/>
          <a:p>
            <a:r>
              <a:rPr lang="en-US" dirty="0"/>
              <a:t>Produção: Fábio Roque</a:t>
            </a:r>
          </a:p>
        </p:txBody>
      </p:sp>
      <p:sp>
        <p:nvSpPr>
          <p:cNvPr id="7" name="Retângulo 6"/>
          <p:cNvSpPr/>
          <p:nvPr/>
        </p:nvSpPr>
        <p:spPr>
          <a:xfrm>
            <a:off x="345870" y="136524"/>
            <a:ext cx="8452259" cy="1015663"/>
          </a:xfrm>
          <a:prstGeom prst="rect">
            <a:avLst/>
          </a:prstGeom>
        </p:spPr>
        <p:txBody>
          <a:bodyPr wrap="square">
            <a:spAutoFit/>
          </a:bodyPr>
          <a:lstStyle/>
          <a:p>
            <a:pPr algn="ctr"/>
            <a:r>
              <a:rPr lang="pt-BR" sz="6000" b="1" dirty="0">
                <a:ln w="6600">
                  <a:solidFill>
                    <a:srgbClr val="FF0000"/>
                  </a:solidFill>
                  <a:prstDash val="solid"/>
                </a:ln>
                <a:effectLst>
                  <a:glow rad="101600">
                    <a:schemeClr val="accent2">
                      <a:satMod val="175000"/>
                      <a:alpha val="40000"/>
                    </a:schemeClr>
                  </a:glow>
                  <a:outerShdw dist="38100" dir="2700000" algn="tl" rotWithShape="0">
                    <a:schemeClr val="accent2"/>
                  </a:outerShdw>
                  <a:reflection blurRad="6350" stA="50000" endA="300" endPos="50000" dist="29997" dir="5400000" sy="-100000" algn="bl" rotWithShape="0"/>
                </a:effectLst>
              </a:rPr>
              <a:t>Evolução (fato científico) </a:t>
            </a:r>
          </a:p>
        </p:txBody>
      </p:sp>
      <p:pic>
        <p:nvPicPr>
          <p:cNvPr id="6" name="Imagem 5"/>
          <p:cNvPicPr>
            <a:picLocks noChangeAspect="1"/>
          </p:cNvPicPr>
          <p:nvPr/>
        </p:nvPicPr>
        <p:blipFill>
          <a:blip r:embed="rId2"/>
          <a:stretch>
            <a:fillRect/>
          </a:stretch>
        </p:blipFill>
        <p:spPr>
          <a:xfrm>
            <a:off x="92765" y="1674808"/>
            <a:ext cx="3532887" cy="5043661"/>
          </a:xfrm>
          <a:prstGeom prst="rect">
            <a:avLst/>
          </a:prstGeom>
        </p:spPr>
      </p:pic>
      <p:sp>
        <p:nvSpPr>
          <p:cNvPr id="8" name="CaixaDeTexto 7"/>
          <p:cNvSpPr txBox="1"/>
          <p:nvPr/>
        </p:nvSpPr>
        <p:spPr>
          <a:xfrm>
            <a:off x="3532888" y="1120676"/>
            <a:ext cx="5518347" cy="2308324"/>
          </a:xfrm>
          <a:prstGeom prst="rect">
            <a:avLst/>
          </a:prstGeom>
          <a:noFill/>
        </p:spPr>
        <p:txBody>
          <a:bodyPr wrap="square" rtlCol="0">
            <a:spAutoFit/>
          </a:bodyPr>
          <a:lstStyle/>
          <a:p>
            <a:r>
              <a:rPr lang="pt-BR" sz="3600" dirty="0"/>
              <a:t>As espécies possuem graus de parentesco evolutivo. Ancestralidade comum. </a:t>
            </a:r>
          </a:p>
        </p:txBody>
      </p:sp>
      <p:pic>
        <p:nvPicPr>
          <p:cNvPr id="2" name="Imagem 1"/>
          <p:cNvPicPr>
            <a:picLocks noChangeAspect="1"/>
          </p:cNvPicPr>
          <p:nvPr/>
        </p:nvPicPr>
        <p:blipFill>
          <a:blip r:embed="rId3"/>
          <a:stretch>
            <a:fillRect/>
          </a:stretch>
        </p:blipFill>
        <p:spPr>
          <a:xfrm>
            <a:off x="4062263" y="2943234"/>
            <a:ext cx="2807015" cy="3595679"/>
          </a:xfrm>
          <a:prstGeom prst="rect">
            <a:avLst/>
          </a:prstGeom>
        </p:spPr>
      </p:pic>
    </p:spTree>
    <p:extLst>
      <p:ext uri="{BB962C8B-B14F-4D97-AF65-F5344CB8AC3E}">
        <p14:creationId xmlns:p14="http://schemas.microsoft.com/office/powerpoint/2010/main" val="34582851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123</a:t>
            </a:fld>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769" y="280219"/>
            <a:ext cx="4547919" cy="675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793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40677" y="290146"/>
            <a:ext cx="8546123" cy="5623130"/>
          </a:xfrm>
        </p:spPr>
        <p:txBody>
          <a:bodyPr>
            <a:normAutofit/>
          </a:bodyPr>
          <a:lstStyle/>
          <a:p>
            <a:pPr marL="0" indent="0" algn="just"/>
            <a:r>
              <a:rPr lang="pt-BR" dirty="0"/>
              <a:t>	</a:t>
            </a:r>
            <a:r>
              <a:rPr lang="pt-BR" sz="2200" dirty="0"/>
              <a:t>A evolução está intimamente ligada à dois fatores: </a:t>
            </a:r>
          </a:p>
          <a:p>
            <a:pPr algn="just"/>
            <a:r>
              <a:rPr lang="pt-BR" sz="2200" dirty="0">
                <a:solidFill>
                  <a:srgbClr val="FF0000"/>
                </a:solidFill>
              </a:rPr>
              <a:t>Variabilidade genética: </a:t>
            </a:r>
            <a:r>
              <a:rPr lang="pt-BR" sz="2200" dirty="0"/>
              <a:t>onde o material genético varia ligeiramente de um individuo para o outro, o que os torna diferentes uns dos outros e assim mais chances de sobreviver e reproduzir;</a:t>
            </a:r>
          </a:p>
          <a:p>
            <a:pPr algn="just"/>
            <a:r>
              <a:rPr lang="pt-BR" sz="2200" b="1" dirty="0">
                <a:solidFill>
                  <a:srgbClr val="FF0000"/>
                </a:solidFill>
              </a:rPr>
              <a:t>Seleção natural e adaptação</a:t>
            </a:r>
            <a:r>
              <a:rPr lang="pt-BR" sz="2200" dirty="0">
                <a:solidFill>
                  <a:srgbClr val="FF0000"/>
                </a:solidFill>
              </a:rPr>
              <a:t>: </a:t>
            </a:r>
            <a:r>
              <a:rPr lang="pt-BR" sz="2200" dirty="0"/>
              <a:t>base da teoria evolucionista proposta por Charles Darwin, na qual os seres vivos se modificam ao longo do tempo, ajustando-se ou adaptando-se aos ambientes em que vivem. Em decorrência a essa seleção e após varias gerações surgem indivíduos mais ajustados ao meio, um exemplo é o beija-flor que adaptou seu bico para coletar o néctar do interior das flores, assim garantindo seu alimento.</a:t>
            </a:r>
          </a:p>
          <a:p>
            <a:pPr marL="0" indent="0"/>
            <a:endParaRPr lang="pt-BR"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9604" y="4618717"/>
            <a:ext cx="2621512" cy="1747675"/>
          </a:xfrm>
          <a:prstGeom prst="rect">
            <a:avLst/>
          </a:prstGeom>
        </p:spPr>
      </p:pic>
    </p:spTree>
    <p:extLst>
      <p:ext uri="{BB962C8B-B14F-4D97-AF65-F5344CB8AC3E}">
        <p14:creationId xmlns:p14="http://schemas.microsoft.com/office/powerpoint/2010/main" val="9697011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125</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86" y="0"/>
            <a:ext cx="8486305" cy="5807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115910" y="5829909"/>
            <a:ext cx="8139448" cy="830997"/>
          </a:xfrm>
          <a:prstGeom prst="rect">
            <a:avLst/>
          </a:prstGeom>
          <a:noFill/>
        </p:spPr>
        <p:txBody>
          <a:bodyPr wrap="square" rtlCol="0">
            <a:spAutoFit/>
          </a:bodyPr>
          <a:lstStyle/>
          <a:p>
            <a:r>
              <a:rPr lang="pt-BR" sz="2400" b="1" dirty="0"/>
              <a:t>Seleção natural = O ambiente seleciona os mais bem adaptados.  Para viver ou para morrer?   </a:t>
            </a:r>
          </a:p>
        </p:txBody>
      </p:sp>
    </p:spTree>
    <p:extLst>
      <p:ext uri="{BB962C8B-B14F-4D97-AF65-F5344CB8AC3E}">
        <p14:creationId xmlns:p14="http://schemas.microsoft.com/office/powerpoint/2010/main" val="39175540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126</a:t>
            </a:fld>
            <a:endParaRPr lang="en-US" dirty="0"/>
          </a:p>
        </p:txBody>
      </p:sp>
      <p:pic>
        <p:nvPicPr>
          <p:cNvPr id="1026" name="Picture 2" descr="http://3.bp.blogspot.com/-sx6yn4uVLVg/Th20ToknrmI/AAAAAAAALoM/c3Gw7iiUNEs/s400/CARACTERISITICAS+DOS+SERES+VIVO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24" y="178551"/>
            <a:ext cx="8962661" cy="656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0015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061" y="2796705"/>
            <a:ext cx="7040326" cy="3960184"/>
          </a:xfrm>
        </p:spPr>
      </p:pic>
      <p:sp>
        <p:nvSpPr>
          <p:cNvPr id="7" name="CaixaDeTexto 6"/>
          <p:cNvSpPr txBox="1"/>
          <p:nvPr/>
        </p:nvSpPr>
        <p:spPr>
          <a:xfrm>
            <a:off x="844061" y="3034769"/>
            <a:ext cx="8609874" cy="600164"/>
          </a:xfrm>
          <a:prstGeom prst="rect">
            <a:avLst/>
          </a:prstGeom>
          <a:noFill/>
        </p:spPr>
        <p:txBody>
          <a:bodyPr wrap="square" rtlCol="0">
            <a:spAutoFit/>
          </a:bodyPr>
          <a:lstStyle/>
          <a:p>
            <a:r>
              <a:rPr lang="pt-BR" sz="3300" b="1" dirty="0">
                <a:solidFill>
                  <a:srgbClr val="FF0000"/>
                </a:solidFill>
                <a:effectLst>
                  <a:outerShdw blurRad="38100" dist="38100" dir="2700000" algn="tl">
                    <a:srgbClr val="000000">
                      <a:alpha val="43137"/>
                    </a:srgbClr>
                  </a:outerShdw>
                </a:effectLst>
                <a:latin typeface="Edwardian Script ITC" panose="030303020407070D0804" pitchFamily="66" charset="0"/>
              </a:rPr>
              <a:t>“</a:t>
            </a:r>
            <a:endParaRPr lang="pt-BR" sz="3600" b="1" dirty="0">
              <a:ln>
                <a:solidFill>
                  <a:srgbClr val="C00000"/>
                </a:solidFill>
              </a:ln>
              <a:solidFill>
                <a:srgbClr val="FF0000"/>
              </a:solidFill>
              <a:effectLst>
                <a:glow rad="63500">
                  <a:schemeClr val="accent2">
                    <a:satMod val="175000"/>
                    <a:alpha val="40000"/>
                  </a:schemeClr>
                </a:glow>
              </a:effectLst>
              <a:latin typeface="Edwardian Script ITC" panose="030303020407070D0804" pitchFamily="66" charset="0"/>
            </a:endParaRPr>
          </a:p>
        </p:txBody>
      </p:sp>
      <p:sp>
        <p:nvSpPr>
          <p:cNvPr id="4" name="Retângulo 3"/>
          <p:cNvSpPr/>
          <p:nvPr/>
        </p:nvSpPr>
        <p:spPr>
          <a:xfrm>
            <a:off x="140678" y="249712"/>
            <a:ext cx="8845060" cy="3785652"/>
          </a:xfrm>
          <a:prstGeom prst="rect">
            <a:avLst/>
          </a:prstGeom>
        </p:spPr>
        <p:txBody>
          <a:bodyPr wrap="square">
            <a:spAutoFit/>
          </a:bodyPr>
          <a:lstStyle/>
          <a:p>
            <a:r>
              <a:rPr lang="pt-BR" sz="4800" b="1" dirty="0">
                <a:ln>
                  <a:solidFill>
                    <a:srgbClr val="C00000"/>
                  </a:solidFill>
                </a:ln>
                <a:effectLst>
                  <a:glow rad="63500">
                    <a:schemeClr val="accent2">
                      <a:satMod val="175000"/>
                      <a:alpha val="40000"/>
                    </a:schemeClr>
                  </a:glow>
                </a:effectLst>
                <a:latin typeface="Consolas" panose="020B0609020204030204" pitchFamily="49" charset="0"/>
              </a:rPr>
              <a:t>Na natureza, nada se cria, nada se perde, tudo se transforma.” </a:t>
            </a:r>
            <a:r>
              <a:rPr lang="pt-BR" sz="4800" b="1" dirty="0">
                <a:ln>
                  <a:solidFill>
                    <a:srgbClr val="C00000"/>
                  </a:solidFill>
                </a:ln>
                <a:effectLst>
                  <a:glow rad="63500">
                    <a:schemeClr val="accent2">
                      <a:satMod val="175000"/>
                      <a:alpha val="40000"/>
                    </a:schemeClr>
                  </a:glow>
                </a:effectLst>
                <a:latin typeface="Arial Black" panose="020B0A04020102020204" pitchFamily="34" charset="0"/>
              </a:rPr>
              <a:t>Antoine Lavoisier)</a:t>
            </a:r>
          </a:p>
          <a:p>
            <a:pPr algn="ctr"/>
            <a:r>
              <a:rPr lang="pt-BR" sz="4800" b="1" dirty="0">
                <a:ln>
                  <a:solidFill>
                    <a:srgbClr val="C00000"/>
                  </a:solidFill>
                </a:ln>
                <a:effectLst>
                  <a:glow rad="63500">
                    <a:schemeClr val="accent2">
                      <a:satMod val="175000"/>
                      <a:alpha val="40000"/>
                    </a:schemeClr>
                  </a:glow>
                </a:effectLst>
                <a:latin typeface="Edwardian Script ITC" panose="030303020407070D0804" pitchFamily="66" charset="0"/>
              </a:rPr>
              <a:t>     </a:t>
            </a:r>
            <a:r>
              <a:rPr lang="pt-BR" sz="4400" b="1" dirty="0">
                <a:ln>
                  <a:solidFill>
                    <a:srgbClr val="C00000"/>
                  </a:solidFill>
                </a:ln>
                <a:solidFill>
                  <a:srgbClr val="FF0000"/>
                </a:solidFill>
                <a:effectLst>
                  <a:glow rad="63500">
                    <a:schemeClr val="accent2">
                      <a:satMod val="175000"/>
                      <a:alpha val="40000"/>
                    </a:schemeClr>
                  </a:glow>
                </a:effectLst>
                <a:latin typeface="Edwardian Script ITC" panose="030303020407070D0804" pitchFamily="66" charset="0"/>
              </a:rPr>
              <a:t>                                                   (</a:t>
            </a:r>
          </a:p>
        </p:txBody>
      </p:sp>
    </p:spTree>
    <p:extLst>
      <p:ext uri="{BB962C8B-B14F-4D97-AF65-F5344CB8AC3E}">
        <p14:creationId xmlns:p14="http://schemas.microsoft.com/office/powerpoint/2010/main" val="1729165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8CA3F86-1905-4EC3-9EF7-18EBA6A19F09}"/>
              </a:ext>
            </a:extLst>
          </p:cNvPr>
          <p:cNvSpPr>
            <a:spLocks noGrp="1"/>
          </p:cNvSpPr>
          <p:nvPr>
            <p:ph type="sldNum" sz="quarter" idx="12"/>
          </p:nvPr>
        </p:nvSpPr>
        <p:spPr/>
        <p:txBody>
          <a:bodyPr/>
          <a:lstStyle/>
          <a:p>
            <a:fld id="{2754ED01-E2A0-4C1E-8E21-014B99041579}" type="slidenum">
              <a:rPr lang="en-US" smtClean="0"/>
              <a:pPr/>
              <a:t>13</a:t>
            </a:fld>
            <a:endParaRPr lang="en-US" dirty="0"/>
          </a:p>
        </p:txBody>
      </p:sp>
      <p:pic>
        <p:nvPicPr>
          <p:cNvPr id="6" name="Imagem 5" descr="Uma imagem contendo animal, chão, ao ar livre, em pé&#10;&#10;Descrição gerada com muito alta confiança">
            <a:extLst>
              <a:ext uri="{FF2B5EF4-FFF2-40B4-BE49-F238E27FC236}">
                <a16:creationId xmlns:a16="http://schemas.microsoft.com/office/drawing/2014/main" id="{C167DD40-1685-4A63-B555-2CC0A0711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19" y="95865"/>
            <a:ext cx="5715000" cy="3209925"/>
          </a:xfrm>
          <a:prstGeom prst="rect">
            <a:avLst/>
          </a:prstGeom>
        </p:spPr>
      </p:pic>
      <p:sp>
        <p:nvSpPr>
          <p:cNvPr id="7" name="Retângulo 6">
            <a:extLst>
              <a:ext uri="{FF2B5EF4-FFF2-40B4-BE49-F238E27FC236}">
                <a16:creationId xmlns:a16="http://schemas.microsoft.com/office/drawing/2014/main" id="{DEC34FA1-031D-46D4-87A3-24234343C081}"/>
              </a:ext>
            </a:extLst>
          </p:cNvPr>
          <p:cNvSpPr/>
          <p:nvPr/>
        </p:nvSpPr>
        <p:spPr>
          <a:xfrm>
            <a:off x="405580" y="3801806"/>
            <a:ext cx="8332840" cy="2554545"/>
          </a:xfrm>
          <a:prstGeom prst="rect">
            <a:avLst/>
          </a:prstGeom>
        </p:spPr>
        <p:txBody>
          <a:bodyPr wrap="square">
            <a:spAutoFit/>
          </a:bodyPr>
          <a:lstStyle/>
          <a:p>
            <a:pPr algn="just"/>
            <a:r>
              <a:rPr lang="pt-BR" sz="2000" dirty="0"/>
              <a:t>A Lei de proibição de comércio de marfim passou a vigorar no ano de 1989 e isso fez com que muitos caçadores partissem para a caça ilegal e perseguição de elefantes até a morte, na região da África. E uma mudança no meio desses animais tem ocorrido, pois de alguns anos para cá, cerca de 2,5% dos elefantes asiáticos nascidos do sexo masculino nasceram sem suas presas.</a:t>
            </a:r>
          </a:p>
          <a:p>
            <a:pPr algn="just"/>
            <a:r>
              <a:rPr lang="pt-BR" sz="2000" dirty="0"/>
              <a:t>No ano de 2005, a estimativa dos cientistas é de que a população sem presa aumentou de 5 a 10%. Um parque nacional africano estima que o número de elefantes sem presa em seu estabelecimento aumentou em 38%.</a:t>
            </a:r>
          </a:p>
        </p:txBody>
      </p:sp>
    </p:spTree>
    <p:extLst>
      <p:ext uri="{BB962C8B-B14F-4D97-AF65-F5344CB8AC3E}">
        <p14:creationId xmlns:p14="http://schemas.microsoft.com/office/powerpoint/2010/main" val="5678764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t>Como diferenciar um ser vivo de um ser não vivo?</a:t>
            </a:r>
          </a:p>
        </p:txBody>
      </p:sp>
      <p:pic>
        <p:nvPicPr>
          <p:cNvPr id="4" name="Espaço Reservado para Conteú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661" r="8142"/>
          <a:stretch/>
        </p:blipFill>
        <p:spPr>
          <a:xfrm>
            <a:off x="507920" y="1415725"/>
            <a:ext cx="3268950" cy="2482975"/>
          </a:xfrm>
        </p:spPr>
      </p:pic>
      <p:sp>
        <p:nvSpPr>
          <p:cNvPr id="5" name="CaixaDeTexto 4"/>
          <p:cNvSpPr txBox="1"/>
          <p:nvPr/>
        </p:nvSpPr>
        <p:spPr>
          <a:xfrm>
            <a:off x="640845" y="4295727"/>
            <a:ext cx="2808312" cy="1938992"/>
          </a:xfrm>
          <a:prstGeom prst="rect">
            <a:avLst/>
          </a:prstGeom>
          <a:noFill/>
        </p:spPr>
        <p:txBody>
          <a:bodyPr wrap="square" rtlCol="0">
            <a:spAutoFit/>
          </a:bodyPr>
          <a:lstStyle/>
          <a:p>
            <a:pPr algn="ctr"/>
            <a:r>
              <a:rPr lang="pt-BR" sz="6000" b="1" dirty="0">
                <a:effectLst>
                  <a:outerShdw blurRad="38100" dist="38100" dir="2700000" algn="tl">
                    <a:srgbClr val="000000">
                      <a:alpha val="43137"/>
                    </a:srgbClr>
                  </a:outerShdw>
                </a:effectLst>
              </a:rPr>
              <a:t>Ser vivo</a:t>
            </a:r>
          </a:p>
          <a:p>
            <a:pPr algn="ctr"/>
            <a:endParaRPr lang="pt-BR" sz="6000" b="1" dirty="0">
              <a:effectLst>
                <a:outerShdw blurRad="38100" dist="38100" dir="2700000" algn="tl">
                  <a:srgbClr val="000000">
                    <a:alpha val="43137"/>
                  </a:srgbClr>
                </a:outerShdw>
              </a:effectLst>
            </a:endParaRPr>
          </a:p>
        </p:txBody>
      </p:sp>
      <p:sp>
        <p:nvSpPr>
          <p:cNvPr id="6" name="CaixaDeTexto 5"/>
          <p:cNvSpPr txBox="1"/>
          <p:nvPr/>
        </p:nvSpPr>
        <p:spPr>
          <a:xfrm>
            <a:off x="4976446" y="4446170"/>
            <a:ext cx="3533086" cy="707886"/>
          </a:xfrm>
          <a:prstGeom prst="rect">
            <a:avLst/>
          </a:prstGeom>
          <a:noFill/>
        </p:spPr>
        <p:txBody>
          <a:bodyPr wrap="square" rtlCol="0">
            <a:spAutoFit/>
          </a:bodyPr>
          <a:lstStyle/>
          <a:p>
            <a:pPr algn="ctr"/>
            <a:r>
              <a:rPr lang="pt-BR" sz="4000" b="1" dirty="0">
                <a:effectLst>
                  <a:outerShdw blurRad="38100" dist="38100" dir="2700000" algn="tl">
                    <a:srgbClr val="000000">
                      <a:alpha val="43137"/>
                    </a:srgbClr>
                  </a:outerShdw>
                </a:effectLst>
              </a:rPr>
              <a:t>Ser não vivo</a:t>
            </a:r>
          </a:p>
        </p:txBody>
      </p:sp>
      <p:sp>
        <p:nvSpPr>
          <p:cNvPr id="7" name="CaixaDeTexto 6"/>
          <p:cNvSpPr txBox="1"/>
          <p:nvPr/>
        </p:nvSpPr>
        <p:spPr>
          <a:xfrm>
            <a:off x="132522" y="3864840"/>
            <a:ext cx="8719930" cy="2862322"/>
          </a:xfrm>
          <a:prstGeom prst="rect">
            <a:avLst/>
          </a:prstGeom>
          <a:noFill/>
        </p:spPr>
        <p:txBody>
          <a:bodyPr wrap="square" rtlCol="0">
            <a:spAutoFit/>
          </a:bodyPr>
          <a:lstStyle/>
          <a:p>
            <a:r>
              <a:rPr lang="pt-BR" sz="4000" b="1" dirty="0"/>
              <a:t>Biótico 				Abiótico </a:t>
            </a:r>
          </a:p>
          <a:p>
            <a:endParaRPr lang="pt-BR" sz="2800" b="1" dirty="0"/>
          </a:p>
          <a:p>
            <a:endParaRPr lang="pt-BR" sz="2800" b="1" dirty="0"/>
          </a:p>
          <a:p>
            <a:r>
              <a:rPr lang="pt-BR" sz="2800" b="1" dirty="0"/>
              <a:t>Células – seres celulares</a:t>
            </a:r>
          </a:p>
          <a:p>
            <a:r>
              <a:rPr lang="pt-BR" sz="2800" b="1" dirty="0"/>
              <a:t>Acelulares ( não formados por células - Vírus)</a:t>
            </a:r>
          </a:p>
          <a:p>
            <a:r>
              <a:rPr lang="pt-BR" sz="2800" b="1" u="sng" dirty="0"/>
              <a:t>Todos os seres vivos são constituídos por células. </a:t>
            </a:r>
            <a:r>
              <a:rPr lang="pt-BR" sz="2800" u="sng" dirty="0"/>
              <a:t> </a:t>
            </a:r>
          </a:p>
        </p:txBody>
      </p:sp>
      <p:cxnSp>
        <p:nvCxnSpPr>
          <p:cNvPr id="9" name="Conector de Seta Reta 8"/>
          <p:cNvCxnSpPr>
            <a:cxnSpLocks/>
          </p:cNvCxnSpPr>
          <p:nvPr/>
        </p:nvCxnSpPr>
        <p:spPr>
          <a:xfrm flipH="1" flipV="1">
            <a:off x="1855304" y="3511826"/>
            <a:ext cx="13253" cy="102485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8" name="Imagem 7"/>
          <p:cNvPicPr>
            <a:picLocks noChangeAspect="1"/>
          </p:cNvPicPr>
          <p:nvPr/>
        </p:nvPicPr>
        <p:blipFill>
          <a:blip r:embed="rId3"/>
          <a:stretch>
            <a:fillRect/>
          </a:stretch>
        </p:blipFill>
        <p:spPr>
          <a:xfrm>
            <a:off x="5142078" y="943651"/>
            <a:ext cx="3367454" cy="2568175"/>
          </a:xfrm>
          <a:prstGeom prst="rect">
            <a:avLst/>
          </a:prstGeom>
        </p:spPr>
      </p:pic>
      <p:cxnSp>
        <p:nvCxnSpPr>
          <p:cNvPr id="12" name="Conector de Seta Reta 11"/>
          <p:cNvCxnSpPr>
            <a:cxnSpLocks/>
          </p:cNvCxnSpPr>
          <p:nvPr/>
        </p:nvCxnSpPr>
        <p:spPr>
          <a:xfrm flipV="1">
            <a:off x="6520070" y="3379304"/>
            <a:ext cx="0" cy="1157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AutoShape 2" descr="Resultado de imagem para bacteria micrografia eletronica">
            <a:extLst>
              <a:ext uri="{FF2B5EF4-FFF2-40B4-BE49-F238E27FC236}">
                <a16:creationId xmlns:a16="http://schemas.microsoft.com/office/drawing/2014/main" id="{37BE8146-A807-4AA8-B4A6-6FE6F76528C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pic>
        <p:nvPicPr>
          <p:cNvPr id="10" name="Imagem 9">
            <a:extLst>
              <a:ext uri="{FF2B5EF4-FFF2-40B4-BE49-F238E27FC236}">
                <a16:creationId xmlns:a16="http://schemas.microsoft.com/office/drawing/2014/main" id="{5705E263-6E97-4E1C-8A90-AD3FD7FD1AD2}"/>
              </a:ext>
            </a:extLst>
          </p:cNvPr>
          <p:cNvPicPr>
            <a:picLocks noChangeAspect="1"/>
          </p:cNvPicPr>
          <p:nvPr/>
        </p:nvPicPr>
        <p:blipFill>
          <a:blip r:embed="rId4"/>
          <a:stretch>
            <a:fillRect/>
          </a:stretch>
        </p:blipFill>
        <p:spPr>
          <a:xfrm>
            <a:off x="3448593" y="4182140"/>
            <a:ext cx="915412" cy="691881"/>
          </a:xfrm>
          <a:prstGeom prst="rect">
            <a:avLst/>
          </a:prstGeom>
        </p:spPr>
      </p:pic>
      <p:pic>
        <p:nvPicPr>
          <p:cNvPr id="11" name="Imagem 10">
            <a:extLst>
              <a:ext uri="{FF2B5EF4-FFF2-40B4-BE49-F238E27FC236}">
                <a16:creationId xmlns:a16="http://schemas.microsoft.com/office/drawing/2014/main" id="{FC072B65-DBAD-4C9C-8DFC-3F7BB6503D50}"/>
              </a:ext>
            </a:extLst>
          </p:cNvPr>
          <p:cNvPicPr>
            <a:picLocks noChangeAspect="1"/>
          </p:cNvPicPr>
          <p:nvPr/>
        </p:nvPicPr>
        <p:blipFill>
          <a:blip r:embed="rId5"/>
          <a:stretch>
            <a:fillRect/>
          </a:stretch>
        </p:blipFill>
        <p:spPr>
          <a:xfrm>
            <a:off x="6689478" y="3157693"/>
            <a:ext cx="1916202" cy="1275145"/>
          </a:xfrm>
          <a:prstGeom prst="rect">
            <a:avLst/>
          </a:prstGeom>
        </p:spPr>
      </p:pic>
      <p:cxnSp>
        <p:nvCxnSpPr>
          <p:cNvPr id="14" name="Conector de Seta Reta 13">
            <a:extLst>
              <a:ext uri="{FF2B5EF4-FFF2-40B4-BE49-F238E27FC236}">
                <a16:creationId xmlns:a16="http://schemas.microsoft.com/office/drawing/2014/main" id="{6B96A974-0F00-4F42-8ACF-A56EC9B32EDA}"/>
              </a:ext>
            </a:extLst>
          </p:cNvPr>
          <p:cNvCxnSpPr/>
          <p:nvPr/>
        </p:nvCxnSpPr>
        <p:spPr>
          <a:xfrm>
            <a:off x="3906299" y="2816942"/>
            <a:ext cx="2613771" cy="459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Imagem 14">
            <a:extLst>
              <a:ext uri="{FF2B5EF4-FFF2-40B4-BE49-F238E27FC236}">
                <a16:creationId xmlns:a16="http://schemas.microsoft.com/office/drawing/2014/main" id="{81CE80F3-9D3D-424B-AADB-3E71763EC637}"/>
              </a:ext>
            </a:extLst>
          </p:cNvPr>
          <p:cNvPicPr>
            <a:picLocks noChangeAspect="1"/>
          </p:cNvPicPr>
          <p:nvPr/>
        </p:nvPicPr>
        <p:blipFill rotWithShape="1">
          <a:blip r:embed="rId6"/>
          <a:srcRect l="16950" t="25296" r="21674" b="14490"/>
          <a:stretch/>
        </p:blipFill>
        <p:spPr>
          <a:xfrm>
            <a:off x="8205255" y="1690689"/>
            <a:ext cx="800849" cy="897911"/>
          </a:xfrm>
          <a:prstGeom prst="rect">
            <a:avLst/>
          </a:prstGeom>
        </p:spPr>
      </p:pic>
    </p:spTree>
    <p:extLst>
      <p:ext uri="{BB962C8B-B14F-4D97-AF65-F5344CB8AC3E}">
        <p14:creationId xmlns:p14="http://schemas.microsoft.com/office/powerpoint/2010/main" val="18225468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ACA2B3FD-CE37-44E6-8B23-1C59757F24A5}"/>
              </a:ext>
            </a:extLst>
          </p:cNvPr>
          <p:cNvSpPr>
            <a:spLocks noGrp="1"/>
          </p:cNvSpPr>
          <p:nvPr>
            <p:ph type="sldNum" sz="quarter" idx="12"/>
          </p:nvPr>
        </p:nvSpPr>
        <p:spPr/>
        <p:txBody>
          <a:bodyPr/>
          <a:lstStyle/>
          <a:p>
            <a:fld id="{2754ED01-E2A0-4C1E-8E21-014B99041579}" type="slidenum">
              <a:rPr lang="en-US" smtClean="0"/>
              <a:pPr/>
              <a:t>15</a:t>
            </a:fld>
            <a:endParaRPr lang="en-US" dirty="0"/>
          </a:p>
        </p:txBody>
      </p:sp>
      <p:pic>
        <p:nvPicPr>
          <p:cNvPr id="5" name="Imagem 4">
            <a:extLst>
              <a:ext uri="{FF2B5EF4-FFF2-40B4-BE49-F238E27FC236}">
                <a16:creationId xmlns:a16="http://schemas.microsoft.com/office/drawing/2014/main" id="{968CC841-2723-4E1B-8A13-FB8C4404985C}"/>
              </a:ext>
            </a:extLst>
          </p:cNvPr>
          <p:cNvPicPr>
            <a:picLocks noChangeAspect="1"/>
          </p:cNvPicPr>
          <p:nvPr/>
        </p:nvPicPr>
        <p:blipFill>
          <a:blip r:embed="rId2"/>
          <a:stretch>
            <a:fillRect/>
          </a:stretch>
        </p:blipFill>
        <p:spPr>
          <a:xfrm>
            <a:off x="0" y="1445342"/>
            <a:ext cx="6013654" cy="4510240"/>
          </a:xfrm>
          <a:prstGeom prst="rect">
            <a:avLst/>
          </a:prstGeom>
        </p:spPr>
      </p:pic>
      <p:pic>
        <p:nvPicPr>
          <p:cNvPr id="6" name="Imagem 5">
            <a:extLst>
              <a:ext uri="{FF2B5EF4-FFF2-40B4-BE49-F238E27FC236}">
                <a16:creationId xmlns:a16="http://schemas.microsoft.com/office/drawing/2014/main" id="{BD7F1C98-71BF-4681-8FB1-76EFA239694A}"/>
              </a:ext>
            </a:extLst>
          </p:cNvPr>
          <p:cNvPicPr>
            <a:picLocks noChangeAspect="1"/>
          </p:cNvPicPr>
          <p:nvPr/>
        </p:nvPicPr>
        <p:blipFill rotWithShape="1">
          <a:blip r:embed="rId3"/>
          <a:srcRect l="28518" t="3917" r="14907" b="3634"/>
          <a:stretch/>
        </p:blipFill>
        <p:spPr>
          <a:xfrm>
            <a:off x="6111442" y="1445342"/>
            <a:ext cx="3032558" cy="3716594"/>
          </a:xfrm>
          <a:prstGeom prst="rect">
            <a:avLst/>
          </a:prstGeom>
        </p:spPr>
      </p:pic>
    </p:spTree>
    <p:extLst>
      <p:ext uri="{BB962C8B-B14F-4D97-AF65-F5344CB8AC3E}">
        <p14:creationId xmlns:p14="http://schemas.microsoft.com/office/powerpoint/2010/main" val="1403252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F9B40AF-2746-459A-A83B-544855E6AEBB}"/>
              </a:ext>
            </a:extLst>
          </p:cNvPr>
          <p:cNvSpPr>
            <a:spLocks noGrp="1"/>
          </p:cNvSpPr>
          <p:nvPr>
            <p:ph type="sldNum" sz="quarter" idx="12"/>
          </p:nvPr>
        </p:nvSpPr>
        <p:spPr/>
        <p:txBody>
          <a:bodyPr/>
          <a:lstStyle/>
          <a:p>
            <a:fld id="{2754ED01-E2A0-4C1E-8E21-014B99041579}" type="slidenum">
              <a:rPr lang="en-US" smtClean="0"/>
              <a:pPr/>
              <a:t>16</a:t>
            </a:fld>
            <a:endParaRPr lang="en-US" dirty="0"/>
          </a:p>
        </p:txBody>
      </p:sp>
      <p:pic>
        <p:nvPicPr>
          <p:cNvPr id="6" name="Imagem 5" descr="Uma imagem contendo pessoa, interior, parede, mantendo&#10;&#10;Descrição gerada com muito alta confiança">
            <a:extLst>
              <a:ext uri="{FF2B5EF4-FFF2-40B4-BE49-F238E27FC236}">
                <a16:creationId xmlns:a16="http://schemas.microsoft.com/office/drawing/2014/main" id="{F6020B12-B658-409D-B8C0-FD9966DA0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71" y="250725"/>
            <a:ext cx="4767413" cy="3178275"/>
          </a:xfrm>
          <a:prstGeom prst="rect">
            <a:avLst/>
          </a:prstGeom>
        </p:spPr>
      </p:pic>
      <p:pic>
        <p:nvPicPr>
          <p:cNvPr id="7" name="Imagem 6">
            <a:extLst>
              <a:ext uri="{FF2B5EF4-FFF2-40B4-BE49-F238E27FC236}">
                <a16:creationId xmlns:a16="http://schemas.microsoft.com/office/drawing/2014/main" id="{F4721561-B004-41CF-AB9C-17B3CC1AC08E}"/>
              </a:ext>
            </a:extLst>
          </p:cNvPr>
          <p:cNvPicPr>
            <a:picLocks noChangeAspect="1"/>
          </p:cNvPicPr>
          <p:nvPr/>
        </p:nvPicPr>
        <p:blipFill rotWithShape="1">
          <a:blip r:embed="rId3"/>
          <a:srcRect l="12903" t="33226" r="53064" b="31505"/>
          <a:stretch/>
        </p:blipFill>
        <p:spPr>
          <a:xfrm>
            <a:off x="280219" y="4195915"/>
            <a:ext cx="3111910" cy="1814053"/>
          </a:xfrm>
          <a:prstGeom prst="rect">
            <a:avLst/>
          </a:prstGeom>
        </p:spPr>
      </p:pic>
      <p:sp>
        <p:nvSpPr>
          <p:cNvPr id="8" name="CaixaDeTexto 7">
            <a:extLst>
              <a:ext uri="{FF2B5EF4-FFF2-40B4-BE49-F238E27FC236}">
                <a16:creationId xmlns:a16="http://schemas.microsoft.com/office/drawing/2014/main" id="{0BA6E9CE-F106-464A-B8F1-C8987A93FFE9}"/>
              </a:ext>
            </a:extLst>
          </p:cNvPr>
          <p:cNvSpPr txBox="1"/>
          <p:nvPr/>
        </p:nvSpPr>
        <p:spPr>
          <a:xfrm>
            <a:off x="3591233" y="4779775"/>
            <a:ext cx="5066069" cy="1200329"/>
          </a:xfrm>
          <a:prstGeom prst="rect">
            <a:avLst/>
          </a:prstGeom>
          <a:noFill/>
        </p:spPr>
        <p:txBody>
          <a:bodyPr wrap="square" rtlCol="0">
            <a:spAutoFit/>
          </a:bodyPr>
          <a:lstStyle/>
          <a:p>
            <a:r>
              <a:rPr lang="pt-BR" sz="2400" dirty="0"/>
              <a:t>Conhecer a maioria dos tipos celulares depende de microscopia ótica ou eletrônica</a:t>
            </a:r>
            <a:r>
              <a:rPr lang="pt-BR" dirty="0"/>
              <a:t>. </a:t>
            </a:r>
          </a:p>
        </p:txBody>
      </p:sp>
      <p:pic>
        <p:nvPicPr>
          <p:cNvPr id="10" name="Imagem 9">
            <a:extLst>
              <a:ext uri="{FF2B5EF4-FFF2-40B4-BE49-F238E27FC236}">
                <a16:creationId xmlns:a16="http://schemas.microsoft.com/office/drawing/2014/main" id="{DB838E0E-4F3E-4E8B-9991-E1125CFA332D}"/>
              </a:ext>
            </a:extLst>
          </p:cNvPr>
          <p:cNvPicPr>
            <a:picLocks noChangeAspect="1"/>
          </p:cNvPicPr>
          <p:nvPr/>
        </p:nvPicPr>
        <p:blipFill>
          <a:blip r:embed="rId4"/>
          <a:stretch>
            <a:fillRect/>
          </a:stretch>
        </p:blipFill>
        <p:spPr>
          <a:xfrm>
            <a:off x="5383162" y="22119"/>
            <a:ext cx="3462184" cy="3894957"/>
          </a:xfrm>
          <a:prstGeom prst="rect">
            <a:avLst/>
          </a:prstGeom>
        </p:spPr>
      </p:pic>
    </p:spTree>
    <p:extLst>
      <p:ext uri="{BB962C8B-B14F-4D97-AF65-F5344CB8AC3E}">
        <p14:creationId xmlns:p14="http://schemas.microsoft.com/office/powerpoint/2010/main" val="38109824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1AC9680-0722-4BB2-94CF-6E7D66F626B9}"/>
              </a:ext>
            </a:extLst>
          </p:cNvPr>
          <p:cNvSpPr>
            <a:spLocks noGrp="1"/>
          </p:cNvSpPr>
          <p:nvPr>
            <p:ph type="sldNum" sz="quarter" idx="12"/>
          </p:nvPr>
        </p:nvSpPr>
        <p:spPr/>
        <p:txBody>
          <a:bodyPr/>
          <a:lstStyle/>
          <a:p>
            <a:fld id="{2754ED01-E2A0-4C1E-8E21-014B99041579}" type="slidenum">
              <a:rPr lang="en-US" smtClean="0"/>
              <a:pPr/>
              <a:t>17</a:t>
            </a:fld>
            <a:endParaRPr lang="en-US" dirty="0"/>
          </a:p>
        </p:txBody>
      </p:sp>
      <p:pic>
        <p:nvPicPr>
          <p:cNvPr id="5" name="Imagem 4">
            <a:extLst>
              <a:ext uri="{FF2B5EF4-FFF2-40B4-BE49-F238E27FC236}">
                <a16:creationId xmlns:a16="http://schemas.microsoft.com/office/drawing/2014/main" id="{DB2937C8-0FEC-4C9F-931E-031EBE1B4B0A}"/>
              </a:ext>
            </a:extLst>
          </p:cNvPr>
          <p:cNvPicPr>
            <a:picLocks noChangeAspect="1"/>
          </p:cNvPicPr>
          <p:nvPr/>
        </p:nvPicPr>
        <p:blipFill>
          <a:blip r:embed="rId2"/>
          <a:stretch>
            <a:fillRect/>
          </a:stretch>
        </p:blipFill>
        <p:spPr>
          <a:xfrm>
            <a:off x="194692" y="136524"/>
            <a:ext cx="8754615" cy="5858764"/>
          </a:xfrm>
          <a:prstGeom prst="rect">
            <a:avLst/>
          </a:prstGeom>
        </p:spPr>
      </p:pic>
    </p:spTree>
    <p:extLst>
      <p:ext uri="{BB962C8B-B14F-4D97-AF65-F5344CB8AC3E}">
        <p14:creationId xmlns:p14="http://schemas.microsoft.com/office/powerpoint/2010/main" val="19411468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B73DB2C3-DF3B-4E28-8AB3-A0BB3DDB9026}"/>
              </a:ext>
            </a:extLst>
          </p:cNvPr>
          <p:cNvSpPr>
            <a:spLocks noGrp="1"/>
          </p:cNvSpPr>
          <p:nvPr>
            <p:ph type="sldNum" sz="quarter" idx="12"/>
          </p:nvPr>
        </p:nvSpPr>
        <p:spPr/>
        <p:txBody>
          <a:bodyPr/>
          <a:lstStyle/>
          <a:p>
            <a:fld id="{2754ED01-E2A0-4C1E-8E21-014B99041579}" type="slidenum">
              <a:rPr lang="en-US" smtClean="0"/>
              <a:pPr/>
              <a:t>18</a:t>
            </a:fld>
            <a:endParaRPr lang="en-US" dirty="0"/>
          </a:p>
        </p:txBody>
      </p:sp>
      <p:pic>
        <p:nvPicPr>
          <p:cNvPr id="5" name="Imagem 4">
            <a:extLst>
              <a:ext uri="{FF2B5EF4-FFF2-40B4-BE49-F238E27FC236}">
                <a16:creationId xmlns:a16="http://schemas.microsoft.com/office/drawing/2014/main" id="{5ECD11A1-49C6-435D-B2B6-2075BB380FC2}"/>
              </a:ext>
            </a:extLst>
          </p:cNvPr>
          <p:cNvPicPr>
            <a:picLocks noChangeAspect="1"/>
          </p:cNvPicPr>
          <p:nvPr/>
        </p:nvPicPr>
        <p:blipFill>
          <a:blip r:embed="rId2"/>
          <a:stretch>
            <a:fillRect/>
          </a:stretch>
        </p:blipFill>
        <p:spPr>
          <a:xfrm>
            <a:off x="487397" y="656303"/>
            <a:ext cx="4951224" cy="2570828"/>
          </a:xfrm>
          <a:prstGeom prst="rect">
            <a:avLst/>
          </a:prstGeom>
        </p:spPr>
      </p:pic>
      <p:pic>
        <p:nvPicPr>
          <p:cNvPr id="7" name="Imagem 6">
            <a:extLst>
              <a:ext uri="{FF2B5EF4-FFF2-40B4-BE49-F238E27FC236}">
                <a16:creationId xmlns:a16="http://schemas.microsoft.com/office/drawing/2014/main" id="{A83DA39E-E1CD-40F6-80C5-C4CEEFCF9AC0}"/>
              </a:ext>
            </a:extLst>
          </p:cNvPr>
          <p:cNvPicPr>
            <a:picLocks noChangeAspect="1"/>
          </p:cNvPicPr>
          <p:nvPr/>
        </p:nvPicPr>
        <p:blipFill>
          <a:blip r:embed="rId3"/>
          <a:stretch>
            <a:fillRect/>
          </a:stretch>
        </p:blipFill>
        <p:spPr>
          <a:xfrm>
            <a:off x="5630351" y="942435"/>
            <a:ext cx="2717236" cy="2284696"/>
          </a:xfrm>
          <a:prstGeom prst="rect">
            <a:avLst/>
          </a:prstGeom>
        </p:spPr>
      </p:pic>
      <p:sp>
        <p:nvSpPr>
          <p:cNvPr id="8" name="CaixaDeTexto 7">
            <a:extLst>
              <a:ext uri="{FF2B5EF4-FFF2-40B4-BE49-F238E27FC236}">
                <a16:creationId xmlns:a16="http://schemas.microsoft.com/office/drawing/2014/main" id="{8F37C37E-E8BE-42B5-ACCB-6F84C0B2959C}"/>
              </a:ext>
            </a:extLst>
          </p:cNvPr>
          <p:cNvSpPr txBox="1"/>
          <p:nvPr/>
        </p:nvSpPr>
        <p:spPr>
          <a:xfrm>
            <a:off x="235974" y="3583810"/>
            <a:ext cx="8590935" cy="2523768"/>
          </a:xfrm>
          <a:prstGeom prst="rect">
            <a:avLst/>
          </a:prstGeom>
          <a:noFill/>
        </p:spPr>
        <p:txBody>
          <a:bodyPr wrap="square" rtlCol="0">
            <a:spAutoFit/>
          </a:bodyPr>
          <a:lstStyle/>
          <a:p>
            <a:pPr algn="just"/>
            <a:r>
              <a:rPr lang="pt-BR" sz="2800" dirty="0"/>
              <a:t>Apesar da complexidade das células e do organismo humano comparado com as bactérias, todos carregam a mesma constituição bioquímica. </a:t>
            </a:r>
          </a:p>
          <a:p>
            <a:pPr algn="just"/>
            <a:r>
              <a:rPr lang="pt-BR" sz="2800" dirty="0"/>
              <a:t>- Proteínas,  água, sais minerais, Lipídios (óleos. Gorduras, ceras) , glicídios ou carboidratos, DNA, RNA, vitaminas. </a:t>
            </a:r>
          </a:p>
          <a:p>
            <a:endParaRPr lang="pt-BR" dirty="0"/>
          </a:p>
        </p:txBody>
      </p:sp>
    </p:spTree>
    <p:extLst>
      <p:ext uri="{BB962C8B-B14F-4D97-AF65-F5344CB8AC3E}">
        <p14:creationId xmlns:p14="http://schemas.microsoft.com/office/powerpoint/2010/main" val="1291043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942C5-8F24-4DD5-B96C-2FF143814513}"/>
              </a:ext>
            </a:extLst>
          </p:cNvPr>
          <p:cNvSpPr>
            <a:spLocks noGrp="1"/>
          </p:cNvSpPr>
          <p:nvPr>
            <p:ph type="title"/>
          </p:nvPr>
        </p:nvSpPr>
        <p:spPr>
          <a:xfrm>
            <a:off x="628650" y="719087"/>
            <a:ext cx="7886700" cy="1325563"/>
          </a:xfrm>
        </p:spPr>
        <p:txBody>
          <a:bodyPr/>
          <a:lstStyle/>
          <a:p>
            <a:r>
              <a:rPr lang="pt-BR" dirty="0"/>
              <a:t>Diferenciação celular </a:t>
            </a:r>
          </a:p>
        </p:txBody>
      </p:sp>
      <p:sp>
        <p:nvSpPr>
          <p:cNvPr id="4" name="Espaço Reservado para Número de Slide 3">
            <a:extLst>
              <a:ext uri="{FF2B5EF4-FFF2-40B4-BE49-F238E27FC236}">
                <a16:creationId xmlns:a16="http://schemas.microsoft.com/office/drawing/2014/main" id="{722C660A-955F-4094-9A7E-4873B62BF9EF}"/>
              </a:ext>
            </a:extLst>
          </p:cNvPr>
          <p:cNvSpPr>
            <a:spLocks noGrp="1"/>
          </p:cNvSpPr>
          <p:nvPr>
            <p:ph type="sldNum" sz="quarter" idx="12"/>
          </p:nvPr>
        </p:nvSpPr>
        <p:spPr/>
        <p:txBody>
          <a:bodyPr/>
          <a:lstStyle/>
          <a:p>
            <a:fld id="{2754ED01-E2A0-4C1E-8E21-014B99041579}" type="slidenum">
              <a:rPr lang="en-US" smtClean="0"/>
              <a:pPr/>
              <a:t>19</a:t>
            </a:fld>
            <a:endParaRPr lang="en-US" dirty="0"/>
          </a:p>
        </p:txBody>
      </p:sp>
      <p:pic>
        <p:nvPicPr>
          <p:cNvPr id="5" name="Imagem 4">
            <a:extLst>
              <a:ext uri="{FF2B5EF4-FFF2-40B4-BE49-F238E27FC236}">
                <a16:creationId xmlns:a16="http://schemas.microsoft.com/office/drawing/2014/main" id="{08E67807-0A31-4409-8511-8F5BB3495367}"/>
              </a:ext>
            </a:extLst>
          </p:cNvPr>
          <p:cNvPicPr>
            <a:picLocks noChangeAspect="1"/>
          </p:cNvPicPr>
          <p:nvPr/>
        </p:nvPicPr>
        <p:blipFill rotWithShape="1">
          <a:blip r:embed="rId2"/>
          <a:srcRect t="18116"/>
          <a:stretch/>
        </p:blipFill>
        <p:spPr>
          <a:xfrm>
            <a:off x="36016" y="2164920"/>
            <a:ext cx="6629160" cy="4071161"/>
          </a:xfrm>
          <a:prstGeom prst="rect">
            <a:avLst/>
          </a:prstGeom>
        </p:spPr>
      </p:pic>
      <p:pic>
        <p:nvPicPr>
          <p:cNvPr id="6" name="Imagem 5">
            <a:extLst>
              <a:ext uri="{FF2B5EF4-FFF2-40B4-BE49-F238E27FC236}">
                <a16:creationId xmlns:a16="http://schemas.microsoft.com/office/drawing/2014/main" id="{62B16110-6008-4ED4-81C8-E68090E1E02B}"/>
              </a:ext>
            </a:extLst>
          </p:cNvPr>
          <p:cNvPicPr>
            <a:picLocks noChangeAspect="1"/>
          </p:cNvPicPr>
          <p:nvPr/>
        </p:nvPicPr>
        <p:blipFill>
          <a:blip r:embed="rId3"/>
          <a:stretch>
            <a:fillRect/>
          </a:stretch>
        </p:blipFill>
        <p:spPr>
          <a:xfrm>
            <a:off x="6493966" y="3480220"/>
            <a:ext cx="2650034" cy="1984968"/>
          </a:xfrm>
          <a:prstGeom prst="rect">
            <a:avLst/>
          </a:prstGeom>
        </p:spPr>
      </p:pic>
    </p:spTree>
    <p:extLst>
      <p:ext uri="{BB962C8B-B14F-4D97-AF65-F5344CB8AC3E}">
        <p14:creationId xmlns:p14="http://schemas.microsoft.com/office/powerpoint/2010/main" val="245043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42F426B-38E1-4F78-9C14-3F6639B5A317}"/>
              </a:ext>
            </a:extLst>
          </p:cNvPr>
          <p:cNvSpPr>
            <a:spLocks noGrp="1"/>
          </p:cNvSpPr>
          <p:nvPr>
            <p:ph type="sldNum" sz="quarter" idx="12"/>
          </p:nvPr>
        </p:nvSpPr>
        <p:spPr/>
        <p:txBody>
          <a:bodyPr/>
          <a:lstStyle/>
          <a:p>
            <a:fld id="{2754ED01-E2A0-4C1E-8E21-014B99041579}" type="slidenum">
              <a:rPr lang="en-US" smtClean="0"/>
              <a:pPr/>
              <a:t>2</a:t>
            </a:fld>
            <a:endParaRPr lang="en-US" dirty="0"/>
          </a:p>
        </p:txBody>
      </p:sp>
      <p:pic>
        <p:nvPicPr>
          <p:cNvPr id="5" name="Imagem 4">
            <a:extLst>
              <a:ext uri="{FF2B5EF4-FFF2-40B4-BE49-F238E27FC236}">
                <a16:creationId xmlns:a16="http://schemas.microsoft.com/office/drawing/2014/main" id="{3BCE5767-BFA3-40CD-BB05-5A86B185CDCE}"/>
              </a:ext>
            </a:extLst>
          </p:cNvPr>
          <p:cNvPicPr>
            <a:picLocks noChangeAspect="1"/>
          </p:cNvPicPr>
          <p:nvPr/>
        </p:nvPicPr>
        <p:blipFill rotWithShape="1">
          <a:blip r:embed="rId2"/>
          <a:srcRect l="15322" t="32653" r="64516" b="21183"/>
          <a:stretch/>
        </p:blipFill>
        <p:spPr>
          <a:xfrm>
            <a:off x="294971" y="1894349"/>
            <a:ext cx="3170903" cy="4084125"/>
          </a:xfrm>
          <a:prstGeom prst="rect">
            <a:avLst/>
          </a:prstGeom>
        </p:spPr>
      </p:pic>
      <p:sp>
        <p:nvSpPr>
          <p:cNvPr id="6" name="CaixaDeTexto 5">
            <a:extLst>
              <a:ext uri="{FF2B5EF4-FFF2-40B4-BE49-F238E27FC236}">
                <a16:creationId xmlns:a16="http://schemas.microsoft.com/office/drawing/2014/main" id="{803A0C6D-BA57-4D41-9FDD-7FC123C65A76}"/>
              </a:ext>
            </a:extLst>
          </p:cNvPr>
          <p:cNvSpPr txBox="1"/>
          <p:nvPr/>
        </p:nvSpPr>
        <p:spPr>
          <a:xfrm>
            <a:off x="3569109" y="2397948"/>
            <a:ext cx="5279920" cy="2062103"/>
          </a:xfrm>
          <a:prstGeom prst="rect">
            <a:avLst/>
          </a:prstGeom>
          <a:noFill/>
        </p:spPr>
        <p:txBody>
          <a:bodyPr wrap="square" rtlCol="0">
            <a:spAutoFit/>
          </a:bodyPr>
          <a:lstStyle/>
          <a:p>
            <a:r>
              <a:rPr lang="pt-BR" sz="3200" dirty="0"/>
              <a:t>Biologia = Vida</a:t>
            </a:r>
          </a:p>
          <a:p>
            <a:r>
              <a:rPr lang="pt-BR" sz="3200" dirty="0"/>
              <a:t>Química = átomos e matéria</a:t>
            </a:r>
          </a:p>
          <a:p>
            <a:r>
              <a:rPr lang="en-US" sz="3200" dirty="0"/>
              <a:t> </a:t>
            </a:r>
            <a:r>
              <a:rPr lang="pt-BR" sz="3200" dirty="0"/>
              <a:t>Física = Fenômenos da natureza</a:t>
            </a:r>
          </a:p>
        </p:txBody>
      </p:sp>
      <p:sp>
        <p:nvSpPr>
          <p:cNvPr id="7" name="CaixaDeTexto 6">
            <a:extLst>
              <a:ext uri="{FF2B5EF4-FFF2-40B4-BE49-F238E27FC236}">
                <a16:creationId xmlns:a16="http://schemas.microsoft.com/office/drawing/2014/main" id="{E6BB1FC1-8AAB-4140-834C-1414A7FB76B1}"/>
              </a:ext>
            </a:extLst>
          </p:cNvPr>
          <p:cNvSpPr txBox="1"/>
          <p:nvPr/>
        </p:nvSpPr>
        <p:spPr>
          <a:xfrm>
            <a:off x="3569109" y="4813801"/>
            <a:ext cx="5574891" cy="1384995"/>
          </a:xfrm>
          <a:prstGeom prst="rect">
            <a:avLst/>
          </a:prstGeom>
          <a:noFill/>
        </p:spPr>
        <p:txBody>
          <a:bodyPr wrap="square" rtlCol="0">
            <a:spAutoFit/>
          </a:bodyPr>
          <a:lstStyle/>
          <a:p>
            <a:r>
              <a:rPr lang="pt-BR" sz="2800" dirty="0"/>
              <a:t>Histórico da Biologia </a:t>
            </a:r>
          </a:p>
          <a:p>
            <a:r>
              <a:rPr lang="pt-BR" sz="2800" dirty="0"/>
              <a:t>Final do século </a:t>
            </a:r>
            <a:r>
              <a:rPr lang="pt-BR" sz="2800" b="1" dirty="0" err="1"/>
              <a:t>século</a:t>
            </a:r>
            <a:r>
              <a:rPr lang="pt-BR" sz="2800" b="1" dirty="0"/>
              <a:t> XVIII</a:t>
            </a:r>
            <a:r>
              <a:rPr lang="pt-BR" sz="2800" dirty="0"/>
              <a:t> e início do século </a:t>
            </a:r>
            <a:r>
              <a:rPr lang="pt-BR" sz="2800" b="1" dirty="0" err="1"/>
              <a:t>século</a:t>
            </a:r>
            <a:r>
              <a:rPr lang="pt-BR" sz="2800" b="1" dirty="0"/>
              <a:t> XIX</a:t>
            </a:r>
            <a:endParaRPr lang="pt-BR" sz="2800" dirty="0"/>
          </a:p>
        </p:txBody>
      </p:sp>
    </p:spTree>
    <p:extLst>
      <p:ext uri="{BB962C8B-B14F-4D97-AF65-F5344CB8AC3E}">
        <p14:creationId xmlns:p14="http://schemas.microsoft.com/office/powerpoint/2010/main" val="28455927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EABD3993-682F-410E-AB3A-463F74890105}"/>
              </a:ext>
            </a:extLst>
          </p:cNvPr>
          <p:cNvSpPr>
            <a:spLocks noGrp="1"/>
          </p:cNvSpPr>
          <p:nvPr>
            <p:ph type="sldNum" sz="quarter" idx="12"/>
          </p:nvPr>
        </p:nvSpPr>
        <p:spPr/>
        <p:txBody>
          <a:bodyPr/>
          <a:lstStyle/>
          <a:p>
            <a:fld id="{2754ED01-E2A0-4C1E-8E21-014B99041579}" type="slidenum">
              <a:rPr lang="en-US" smtClean="0"/>
              <a:pPr/>
              <a:t>20</a:t>
            </a:fld>
            <a:endParaRPr lang="en-US" dirty="0"/>
          </a:p>
        </p:txBody>
      </p:sp>
      <p:pic>
        <p:nvPicPr>
          <p:cNvPr id="5" name="Imagem 4">
            <a:extLst>
              <a:ext uri="{FF2B5EF4-FFF2-40B4-BE49-F238E27FC236}">
                <a16:creationId xmlns:a16="http://schemas.microsoft.com/office/drawing/2014/main" id="{1942208D-2AA5-413C-B2D6-F020887661AE}"/>
              </a:ext>
            </a:extLst>
          </p:cNvPr>
          <p:cNvPicPr>
            <a:picLocks noChangeAspect="1"/>
          </p:cNvPicPr>
          <p:nvPr/>
        </p:nvPicPr>
        <p:blipFill rotWithShape="1">
          <a:blip r:embed="rId2"/>
          <a:srcRect l="8871" t="28351" r="42097" b="33226"/>
          <a:stretch/>
        </p:blipFill>
        <p:spPr>
          <a:xfrm>
            <a:off x="478553" y="501444"/>
            <a:ext cx="8186894" cy="3608699"/>
          </a:xfrm>
          <a:prstGeom prst="rect">
            <a:avLst/>
          </a:prstGeom>
        </p:spPr>
      </p:pic>
    </p:spTree>
    <p:extLst>
      <p:ext uri="{BB962C8B-B14F-4D97-AF65-F5344CB8AC3E}">
        <p14:creationId xmlns:p14="http://schemas.microsoft.com/office/powerpoint/2010/main" val="366934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2031" y="1460645"/>
            <a:ext cx="7520940" cy="548640"/>
          </a:xfrm>
        </p:spPr>
        <p:txBody>
          <a:bodyPr>
            <a:normAutofit fontScale="90000"/>
          </a:bodyPr>
          <a:lstStyle/>
          <a:p>
            <a:r>
              <a:rPr lang="pt-BR" sz="4800" b="1" u="sng" dirty="0"/>
              <a:t>BIOLOGIA – Definição </a:t>
            </a:r>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21</a:t>
            </a:fld>
            <a:endParaRPr lang="en-US" dirty="0"/>
          </a:p>
        </p:txBody>
      </p:sp>
      <p:sp>
        <p:nvSpPr>
          <p:cNvPr id="6" name="Retângulo 5"/>
          <p:cNvSpPr/>
          <p:nvPr/>
        </p:nvSpPr>
        <p:spPr>
          <a:xfrm>
            <a:off x="212031" y="2329143"/>
            <a:ext cx="8599161" cy="2677656"/>
          </a:xfrm>
          <a:prstGeom prst="rect">
            <a:avLst/>
          </a:prstGeom>
        </p:spPr>
        <p:txBody>
          <a:bodyPr wrap="square">
            <a:spAutoFit/>
          </a:bodyPr>
          <a:lstStyle/>
          <a:p>
            <a:pPr algn="just"/>
            <a:r>
              <a:rPr lang="pt-BR" sz="2800" dirty="0">
                <a:latin typeface="Arial" panose="020B0604020202020204" pitchFamily="34" charset="0"/>
              </a:rPr>
              <a:t>A Biologia (do grego bios, ‘vida’; logos, ‘discurso’, ‘tratado’) é a Ciência que estuda os </a:t>
            </a:r>
            <a:r>
              <a:rPr lang="pt-BR" sz="2800" b="1" dirty="0">
                <a:solidFill>
                  <a:srgbClr val="FF0000"/>
                </a:solidFill>
                <a:latin typeface="Arial" panose="020B0604020202020204" pitchFamily="34" charset="0"/>
              </a:rPr>
              <a:t>SERES VIVOS  </a:t>
            </a:r>
            <a:r>
              <a:rPr lang="pt-BR" sz="2800" dirty="0">
                <a:latin typeface="Arial" panose="020B0604020202020204" pitchFamily="34" charset="0"/>
              </a:rPr>
              <a:t>em todos os seus aspectos de abrangência,  quer sejam anatômicos, funcionais, genéticos, comportamentais, evolutivos, geográficos, taxionômicos, etc</a:t>
            </a:r>
            <a:endParaRPr lang="pt-BR" sz="2800" dirty="0">
              <a:effectLst/>
              <a:latin typeface="Arial" panose="020B0604020202020204" pitchFamily="34" charset="0"/>
            </a:endParaRPr>
          </a:p>
        </p:txBody>
      </p:sp>
    </p:spTree>
    <p:extLst>
      <p:ext uri="{BB962C8B-B14F-4D97-AF65-F5344CB8AC3E}">
        <p14:creationId xmlns:p14="http://schemas.microsoft.com/office/powerpoint/2010/main" val="37820827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BE8304A4-5AE3-413D-93E1-06AA413BA5F9}"/>
              </a:ext>
            </a:extLst>
          </p:cNvPr>
          <p:cNvSpPr>
            <a:spLocks noGrp="1"/>
          </p:cNvSpPr>
          <p:nvPr>
            <p:ph idx="1"/>
          </p:nvPr>
        </p:nvSpPr>
        <p:spPr>
          <a:xfrm>
            <a:off x="123518" y="319086"/>
            <a:ext cx="7846142" cy="2812743"/>
          </a:xfrm>
        </p:spPr>
        <p:txBody>
          <a:bodyPr>
            <a:normAutofit/>
          </a:bodyPr>
          <a:lstStyle/>
          <a:p>
            <a:pPr marL="0" indent="0">
              <a:buNone/>
            </a:pPr>
            <a:r>
              <a:rPr lang="pt-BR" sz="2800" dirty="0"/>
              <a:t>Química faz a biologia acontecer.</a:t>
            </a:r>
          </a:p>
          <a:p>
            <a:pPr marL="0" indent="0">
              <a:buNone/>
            </a:pPr>
            <a:r>
              <a:rPr lang="pt-BR" sz="2800" dirty="0">
                <a:solidFill>
                  <a:srgbClr val="FF0000"/>
                </a:solidFill>
              </a:rPr>
              <a:t>O organismo vivo é construído por </a:t>
            </a:r>
            <a:r>
              <a:rPr lang="pt-BR" sz="2800" dirty="0">
                <a:solidFill>
                  <a:srgbClr val="0000CC"/>
                </a:solidFill>
              </a:rPr>
              <a:t>moléculas orgânicas e inorgânicas </a:t>
            </a:r>
            <a:r>
              <a:rPr lang="pt-BR" sz="2800" dirty="0">
                <a:solidFill>
                  <a:srgbClr val="FF0000"/>
                </a:solidFill>
              </a:rPr>
              <a:t>, que são formadas por </a:t>
            </a:r>
            <a:r>
              <a:rPr lang="pt-BR" sz="2800" dirty="0">
                <a:solidFill>
                  <a:srgbClr val="0000CC"/>
                </a:solidFill>
              </a:rPr>
              <a:t>átomos </a:t>
            </a:r>
            <a:r>
              <a:rPr lang="pt-BR" sz="2800" dirty="0">
                <a:solidFill>
                  <a:srgbClr val="FF0000"/>
                </a:solidFill>
              </a:rPr>
              <a:t>que em conjunto forma a </a:t>
            </a:r>
            <a:r>
              <a:rPr lang="pt-BR" sz="2800" dirty="0">
                <a:solidFill>
                  <a:srgbClr val="FF0066"/>
                </a:solidFill>
              </a:rPr>
              <a:t>MATÉRIA </a:t>
            </a:r>
            <a:r>
              <a:rPr lang="pt-BR" sz="2800" dirty="0">
                <a:solidFill>
                  <a:srgbClr val="FF0000"/>
                </a:solidFill>
              </a:rPr>
              <a:t>vida. </a:t>
            </a:r>
          </a:p>
          <a:p>
            <a:pPr marL="0" indent="0">
              <a:buNone/>
            </a:pPr>
            <a:r>
              <a:rPr lang="pt-BR" sz="2800" dirty="0">
                <a:solidFill>
                  <a:srgbClr val="FF0000"/>
                </a:solidFill>
              </a:rPr>
              <a:t>Tudo é química na biologia. </a:t>
            </a:r>
          </a:p>
        </p:txBody>
      </p:sp>
      <p:sp>
        <p:nvSpPr>
          <p:cNvPr id="4" name="Espaço Reservado para Número de Slide 3">
            <a:extLst>
              <a:ext uri="{FF2B5EF4-FFF2-40B4-BE49-F238E27FC236}">
                <a16:creationId xmlns:a16="http://schemas.microsoft.com/office/drawing/2014/main" id="{3AF36ECE-4520-41C6-B8AF-779D8BE95EA6}"/>
              </a:ext>
            </a:extLst>
          </p:cNvPr>
          <p:cNvSpPr>
            <a:spLocks noGrp="1"/>
          </p:cNvSpPr>
          <p:nvPr>
            <p:ph type="sldNum" sz="quarter" idx="12"/>
          </p:nvPr>
        </p:nvSpPr>
        <p:spPr/>
        <p:txBody>
          <a:bodyPr/>
          <a:lstStyle/>
          <a:p>
            <a:fld id="{2754ED01-E2A0-4C1E-8E21-014B99041579}" type="slidenum">
              <a:rPr lang="en-US" smtClean="0"/>
              <a:pPr/>
              <a:t>22</a:t>
            </a:fld>
            <a:endParaRPr lang="en-US" dirty="0"/>
          </a:p>
        </p:txBody>
      </p:sp>
      <p:pic>
        <p:nvPicPr>
          <p:cNvPr id="6" name="Imagem 5" descr="Uma imagem contendo captura de tela&#10;&#10;Descrição gerada com muito alta confiança">
            <a:extLst>
              <a:ext uri="{FF2B5EF4-FFF2-40B4-BE49-F238E27FC236}">
                <a16:creationId xmlns:a16="http://schemas.microsoft.com/office/drawing/2014/main" id="{98DD8043-99BE-4141-BDA3-D5656655D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04" y="2537513"/>
            <a:ext cx="5860870" cy="4213457"/>
          </a:xfrm>
          <a:prstGeom prst="rect">
            <a:avLst/>
          </a:prstGeom>
        </p:spPr>
      </p:pic>
    </p:spTree>
    <p:extLst>
      <p:ext uri="{BB962C8B-B14F-4D97-AF65-F5344CB8AC3E}">
        <p14:creationId xmlns:p14="http://schemas.microsoft.com/office/powerpoint/2010/main" val="2347853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995114" y="2306650"/>
            <a:ext cx="6797245" cy="923330"/>
          </a:xfrm>
          <a:prstGeom prst="rect">
            <a:avLst/>
          </a:prstGeom>
          <a:noFill/>
        </p:spPr>
        <p:txBody>
          <a:bodyPr wrap="none" lIns="91440" tIns="45720" rIns="91440" bIns="45720">
            <a:spAutoFit/>
          </a:bodyPr>
          <a:lstStyle/>
          <a:p>
            <a:pPr algn="ctr"/>
            <a:r>
              <a:rPr lang="pt-BR" sz="5400" dirty="0"/>
              <a:t>Biology is extraordinary</a:t>
            </a:r>
            <a:endParaRPr lang="pt-B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9323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19459" name="Picture 2" descr="700097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68005"/>
            <a:ext cx="6858000" cy="452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164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200194794-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269" y="790575"/>
            <a:ext cx="7129463" cy="5236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901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1507" name="Picture 2" descr="200018635-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29905"/>
            <a:ext cx="6858000" cy="45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5441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2531" name="Picture 2" descr="200067922-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60861"/>
            <a:ext cx="6858000" cy="453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935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3555" name="Picture 2" descr="200122869-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0619"/>
            <a:ext cx="68580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959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4579" name="Picture 2" descr="200131004-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51336"/>
            <a:ext cx="6858000" cy="455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0437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DE08188-D497-4B16-B575-1B7D51EF2984}"/>
              </a:ext>
            </a:extLst>
          </p:cNvPr>
          <p:cNvSpPr>
            <a:spLocks noGrp="1"/>
          </p:cNvSpPr>
          <p:nvPr>
            <p:ph type="sldNum" sz="quarter" idx="12"/>
          </p:nvPr>
        </p:nvSpPr>
        <p:spPr/>
        <p:txBody>
          <a:bodyPr/>
          <a:lstStyle/>
          <a:p>
            <a:fld id="{2754ED01-E2A0-4C1E-8E21-014B99041579}" type="slidenum">
              <a:rPr lang="en-US" smtClean="0"/>
              <a:pPr/>
              <a:t>3</a:t>
            </a:fld>
            <a:endParaRPr lang="en-US" dirty="0"/>
          </a:p>
        </p:txBody>
      </p:sp>
      <p:pic>
        <p:nvPicPr>
          <p:cNvPr id="6" name="Imagem 5" descr="Uma imagem contendo captura de tela, texto&#10;&#10;Descrição gerada com muito alta confiança">
            <a:extLst>
              <a:ext uri="{FF2B5EF4-FFF2-40B4-BE49-F238E27FC236}">
                <a16:creationId xmlns:a16="http://schemas.microsoft.com/office/drawing/2014/main" id="{9E9CD3DC-20EF-4A5F-8522-FF4411B32DA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2161"/>
            <a:ext cx="9144000" cy="6853678"/>
          </a:xfrm>
          <a:prstGeom prst="rect">
            <a:avLst/>
          </a:prstGeom>
        </p:spPr>
      </p:pic>
    </p:spTree>
    <p:extLst>
      <p:ext uri="{BB962C8B-B14F-4D97-AF65-F5344CB8AC3E}">
        <p14:creationId xmlns:p14="http://schemas.microsoft.com/office/powerpoint/2010/main" val="9711549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5603" name="Picture 2" descr="200176485-00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263" y="857250"/>
            <a:ext cx="3419475" cy="516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225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143000" y="857250"/>
            <a:ext cx="6858000" cy="51435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t-BR" altLang="pt-BR" sz="1350" dirty="0"/>
          </a:p>
        </p:txBody>
      </p:sp>
      <p:pic>
        <p:nvPicPr>
          <p:cNvPr id="26627" name="Picture 2" descr="Duckandfamil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6574"/>
            <a:ext cx="6858000" cy="456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43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goose_duck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857251"/>
            <a:ext cx="6993731" cy="524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6959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139430"/>
            <a:ext cx="5715000" cy="457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8315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6" descr="Nueva imagen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2238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m 2" descr="DSCF431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3826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descr="DSCF432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908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868295" y="1009424"/>
            <a:ext cx="6580548" cy="4804050"/>
          </a:xfrm>
          <a:prstGeom prst="rect">
            <a:avLst/>
          </a:prstGeom>
        </p:spPr>
      </p:pic>
    </p:spTree>
    <p:extLst>
      <p:ext uri="{BB962C8B-B14F-4D97-AF65-F5344CB8AC3E}">
        <p14:creationId xmlns:p14="http://schemas.microsoft.com/office/powerpoint/2010/main" val="32311737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712946" y="1258180"/>
            <a:ext cx="6128129" cy="4115240"/>
          </a:xfrm>
          <a:prstGeom prst="rect">
            <a:avLst/>
          </a:prstGeom>
        </p:spPr>
      </p:pic>
    </p:spTree>
    <p:extLst>
      <p:ext uri="{BB962C8B-B14F-4D97-AF65-F5344CB8AC3E}">
        <p14:creationId xmlns:p14="http://schemas.microsoft.com/office/powerpoint/2010/main" val="39173818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268564" y="1616906"/>
            <a:ext cx="5972621" cy="3974507"/>
          </a:xfrm>
          <a:prstGeom prst="rect">
            <a:avLst/>
          </a:prstGeom>
        </p:spPr>
      </p:pic>
    </p:spTree>
    <p:extLst>
      <p:ext uri="{BB962C8B-B14F-4D97-AF65-F5344CB8AC3E}">
        <p14:creationId xmlns:p14="http://schemas.microsoft.com/office/powerpoint/2010/main" val="3746744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81D6B-EFF2-4B51-9FE8-03BD30513291}"/>
              </a:ext>
            </a:extLst>
          </p:cNvPr>
          <p:cNvSpPr>
            <a:spLocks noGrp="1"/>
          </p:cNvSpPr>
          <p:nvPr>
            <p:ph type="title"/>
          </p:nvPr>
        </p:nvSpPr>
        <p:spPr>
          <a:xfrm>
            <a:off x="290880" y="370804"/>
            <a:ext cx="7886700" cy="1325563"/>
          </a:xfrm>
        </p:spPr>
        <p:txBody>
          <a:bodyPr/>
          <a:lstStyle/>
          <a:p>
            <a:r>
              <a:rPr lang="pt-BR" dirty="0"/>
              <a:t>Objeto de estudo da Biologia. </a:t>
            </a:r>
          </a:p>
        </p:txBody>
      </p:sp>
      <p:sp>
        <p:nvSpPr>
          <p:cNvPr id="4" name="Espaço Reservado para Número de Slide 3">
            <a:extLst>
              <a:ext uri="{FF2B5EF4-FFF2-40B4-BE49-F238E27FC236}">
                <a16:creationId xmlns:a16="http://schemas.microsoft.com/office/drawing/2014/main" id="{A4428337-0299-4663-A106-700689A2CB70}"/>
              </a:ext>
            </a:extLst>
          </p:cNvPr>
          <p:cNvSpPr>
            <a:spLocks noGrp="1"/>
          </p:cNvSpPr>
          <p:nvPr>
            <p:ph type="sldNum" sz="quarter" idx="12"/>
          </p:nvPr>
        </p:nvSpPr>
        <p:spPr/>
        <p:txBody>
          <a:bodyPr/>
          <a:lstStyle/>
          <a:p>
            <a:fld id="{2754ED01-E2A0-4C1E-8E21-014B99041579}" type="slidenum">
              <a:rPr lang="en-US" smtClean="0"/>
              <a:pPr/>
              <a:t>4</a:t>
            </a:fld>
            <a:endParaRPr lang="en-US" dirty="0"/>
          </a:p>
        </p:txBody>
      </p:sp>
      <p:pic>
        <p:nvPicPr>
          <p:cNvPr id="5" name="Imagem 4">
            <a:extLst>
              <a:ext uri="{FF2B5EF4-FFF2-40B4-BE49-F238E27FC236}">
                <a16:creationId xmlns:a16="http://schemas.microsoft.com/office/drawing/2014/main" id="{3525CFEB-09C9-4FC0-BA86-D4D2C210BA73}"/>
              </a:ext>
            </a:extLst>
          </p:cNvPr>
          <p:cNvPicPr>
            <a:picLocks noChangeAspect="1"/>
          </p:cNvPicPr>
          <p:nvPr/>
        </p:nvPicPr>
        <p:blipFill>
          <a:blip r:embed="rId2"/>
          <a:stretch>
            <a:fillRect/>
          </a:stretch>
        </p:blipFill>
        <p:spPr>
          <a:xfrm>
            <a:off x="144628" y="1385355"/>
            <a:ext cx="4016476" cy="3012357"/>
          </a:xfrm>
          <a:prstGeom prst="rect">
            <a:avLst/>
          </a:prstGeom>
        </p:spPr>
      </p:pic>
      <p:pic>
        <p:nvPicPr>
          <p:cNvPr id="6" name="Imagem 5">
            <a:extLst>
              <a:ext uri="{FF2B5EF4-FFF2-40B4-BE49-F238E27FC236}">
                <a16:creationId xmlns:a16="http://schemas.microsoft.com/office/drawing/2014/main" id="{93F5E934-9FB7-4626-AAC2-94D9EFD1DE64}"/>
              </a:ext>
            </a:extLst>
          </p:cNvPr>
          <p:cNvPicPr>
            <a:picLocks noChangeAspect="1"/>
          </p:cNvPicPr>
          <p:nvPr/>
        </p:nvPicPr>
        <p:blipFill rotWithShape="1">
          <a:blip r:embed="rId3"/>
          <a:srcRect t="30071"/>
          <a:stretch/>
        </p:blipFill>
        <p:spPr>
          <a:xfrm>
            <a:off x="4161104" y="1635782"/>
            <a:ext cx="4692016" cy="2450918"/>
          </a:xfrm>
          <a:prstGeom prst="rect">
            <a:avLst/>
          </a:prstGeom>
        </p:spPr>
      </p:pic>
      <p:sp>
        <p:nvSpPr>
          <p:cNvPr id="7" name="CaixaDeTexto 6">
            <a:extLst>
              <a:ext uri="{FF2B5EF4-FFF2-40B4-BE49-F238E27FC236}">
                <a16:creationId xmlns:a16="http://schemas.microsoft.com/office/drawing/2014/main" id="{6A5B8F0C-F58B-4B28-A7F9-505A595625E3}"/>
              </a:ext>
            </a:extLst>
          </p:cNvPr>
          <p:cNvSpPr txBox="1"/>
          <p:nvPr/>
        </p:nvSpPr>
        <p:spPr>
          <a:xfrm>
            <a:off x="217754" y="4566848"/>
            <a:ext cx="8635366" cy="1938992"/>
          </a:xfrm>
          <a:prstGeom prst="rect">
            <a:avLst/>
          </a:prstGeom>
          <a:noFill/>
        </p:spPr>
        <p:txBody>
          <a:bodyPr wrap="square" rtlCol="0">
            <a:spAutoFit/>
          </a:bodyPr>
          <a:lstStyle/>
          <a:p>
            <a:r>
              <a:rPr lang="pt-BR" sz="2400" dirty="0"/>
              <a:t>Diversidade humana é a diferença que existem entre nós.</a:t>
            </a:r>
          </a:p>
          <a:p>
            <a:r>
              <a:rPr lang="pt-BR" sz="2400" dirty="0"/>
              <a:t>Ser inorgânico ( água, gases, rochas, minerais, alimentos, etc)</a:t>
            </a:r>
          </a:p>
          <a:p>
            <a:r>
              <a:rPr lang="pt-BR" sz="2400" dirty="0"/>
              <a:t>Ser orgânico. (Vivo) – O organismo.</a:t>
            </a:r>
          </a:p>
          <a:p>
            <a:r>
              <a:rPr lang="pt-BR" sz="2400" dirty="0"/>
              <a:t>Ser social.  (Vivo e com vida social) </a:t>
            </a:r>
          </a:p>
          <a:p>
            <a:r>
              <a:rPr lang="pt-BR" sz="2400" dirty="0"/>
              <a:t>Cidadãos</a:t>
            </a:r>
            <a:r>
              <a:rPr lang="en-US" sz="2400" dirty="0"/>
              <a:t>? </a:t>
            </a:r>
            <a:r>
              <a:rPr lang="en-US" sz="2400" dirty="0" err="1"/>
              <a:t>Aquele</a:t>
            </a:r>
            <a:r>
              <a:rPr lang="en-US" sz="2400" dirty="0"/>
              <a:t> que </a:t>
            </a:r>
            <a:r>
              <a:rPr lang="en-US" sz="2400" dirty="0" err="1"/>
              <a:t>pode</a:t>
            </a:r>
            <a:r>
              <a:rPr lang="en-US" sz="2400" dirty="0"/>
              <a:t> </a:t>
            </a:r>
            <a:r>
              <a:rPr lang="en-US" sz="2400" dirty="0" err="1"/>
              <a:t>escolher</a:t>
            </a:r>
            <a:r>
              <a:rPr lang="en-US" sz="2400" dirty="0"/>
              <a:t>. </a:t>
            </a:r>
            <a:endParaRPr lang="pt-BR" sz="2400" dirty="0"/>
          </a:p>
        </p:txBody>
      </p:sp>
    </p:spTree>
    <p:extLst>
      <p:ext uri="{BB962C8B-B14F-4D97-AF65-F5344CB8AC3E}">
        <p14:creationId xmlns:p14="http://schemas.microsoft.com/office/powerpoint/2010/main" val="937242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614" y="1734952"/>
            <a:ext cx="5498050" cy="3645446"/>
          </a:xfrm>
          <a:prstGeom prst="rect">
            <a:avLst/>
          </a:prstGeom>
        </p:spPr>
      </p:pic>
    </p:spTree>
    <p:extLst>
      <p:ext uri="{BB962C8B-B14F-4D97-AF65-F5344CB8AC3E}">
        <p14:creationId xmlns:p14="http://schemas.microsoft.com/office/powerpoint/2010/main" val="1579022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28435" y="1173772"/>
            <a:ext cx="4710681" cy="3528464"/>
          </a:xfrm>
          <a:prstGeom prst="rect">
            <a:avLst/>
          </a:prstGeom>
        </p:spPr>
      </p:pic>
    </p:spTree>
    <p:extLst>
      <p:ext uri="{BB962C8B-B14F-4D97-AF65-F5344CB8AC3E}">
        <p14:creationId xmlns:p14="http://schemas.microsoft.com/office/powerpoint/2010/main" val="9032685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63599" y="1458645"/>
            <a:ext cx="4773854" cy="3147976"/>
          </a:xfrm>
          <a:prstGeom prst="rect">
            <a:avLst/>
          </a:prstGeom>
        </p:spPr>
      </p:pic>
    </p:spTree>
    <p:extLst>
      <p:ext uri="{BB962C8B-B14F-4D97-AF65-F5344CB8AC3E}">
        <p14:creationId xmlns:p14="http://schemas.microsoft.com/office/powerpoint/2010/main" val="4915850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43</a:t>
            </a:fld>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spTree>
    <p:extLst>
      <p:ext uri="{BB962C8B-B14F-4D97-AF65-F5344CB8AC3E}">
        <p14:creationId xmlns:p14="http://schemas.microsoft.com/office/powerpoint/2010/main" val="19756600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44</a:t>
            </a:fld>
            <a:endParaRPr lang="en-US"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476250"/>
            <a:ext cx="8128000" cy="5905500"/>
          </a:xfrm>
          <a:prstGeom prst="rect">
            <a:avLst/>
          </a:prstGeom>
        </p:spPr>
      </p:pic>
    </p:spTree>
    <p:extLst>
      <p:ext uri="{BB962C8B-B14F-4D97-AF65-F5344CB8AC3E}">
        <p14:creationId xmlns:p14="http://schemas.microsoft.com/office/powerpoint/2010/main" val="753119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5297" y="1375552"/>
            <a:ext cx="6214665" cy="3516118"/>
          </a:xfrm>
        </p:spPr>
      </p:pic>
      <p:sp>
        <p:nvSpPr>
          <p:cNvPr id="5" name="CaixaDeTexto 4"/>
          <p:cNvSpPr txBox="1"/>
          <p:nvPr/>
        </p:nvSpPr>
        <p:spPr>
          <a:xfrm>
            <a:off x="-586293" y="267556"/>
            <a:ext cx="8964996" cy="1107996"/>
          </a:xfrm>
          <a:prstGeom prst="rect">
            <a:avLst/>
          </a:prstGeom>
          <a:noFill/>
        </p:spPr>
        <p:txBody>
          <a:bodyPr wrap="square" rtlCol="0">
            <a:spAutoFit/>
          </a:bodyPr>
          <a:lstStyle/>
          <a:p>
            <a:pPr algn="ctr"/>
            <a:r>
              <a:rPr lang="pt-BR" sz="6600" b="1" dirty="0">
                <a:ln>
                  <a:solidFill>
                    <a:schemeClr val="tx1"/>
                  </a:solidFill>
                </a:ln>
                <a:effectLst>
                  <a:glow rad="63500">
                    <a:schemeClr val="accent6">
                      <a:satMod val="175000"/>
                      <a:alpha val="40000"/>
                    </a:schemeClr>
                  </a:glow>
                  <a:outerShdw blurRad="50800" dist="38100" dir="2700000" algn="tl" rotWithShape="0">
                    <a:prstClr val="black">
                      <a:alpha val="40000"/>
                    </a:prstClr>
                  </a:outerShdw>
                </a:effectLst>
                <a:latin typeface="Arial Black" panose="020B0A04020102020204" pitchFamily="34" charset="0"/>
              </a:rPr>
              <a:t>O que é Vida ?</a:t>
            </a:r>
          </a:p>
        </p:txBody>
      </p:sp>
      <p:sp>
        <p:nvSpPr>
          <p:cNvPr id="2" name="CaixaDeTexto 1"/>
          <p:cNvSpPr txBox="1"/>
          <p:nvPr/>
        </p:nvSpPr>
        <p:spPr>
          <a:xfrm>
            <a:off x="486698" y="4891670"/>
            <a:ext cx="8657301" cy="1508105"/>
          </a:xfrm>
          <a:prstGeom prst="rect">
            <a:avLst/>
          </a:prstGeom>
          <a:noFill/>
        </p:spPr>
        <p:txBody>
          <a:bodyPr wrap="square" rtlCol="0">
            <a:spAutoFit/>
          </a:bodyPr>
          <a:lstStyle/>
          <a:p>
            <a:r>
              <a:rPr lang="pt-BR" sz="3600" dirty="0"/>
              <a:t>“</a:t>
            </a:r>
            <a:r>
              <a:rPr lang="pt-BR" sz="3600" i="1" dirty="0"/>
              <a:t>Só sei que nada sei</a:t>
            </a:r>
            <a:r>
              <a:rPr lang="pt-BR" sz="3600" dirty="0"/>
              <a:t>”, Sócrates</a:t>
            </a:r>
          </a:p>
          <a:p>
            <a:r>
              <a:rPr lang="pt-BR" sz="2800" dirty="0"/>
              <a:t>Reconhecemos a vida em função do que</a:t>
            </a:r>
          </a:p>
          <a:p>
            <a:r>
              <a:rPr lang="pt-BR" sz="2800" dirty="0"/>
              <a:t>seres vivos fazem.</a:t>
            </a:r>
            <a:endParaRPr lang="pt-BR" sz="4800" dirty="0"/>
          </a:p>
        </p:txBody>
      </p:sp>
    </p:spTree>
    <p:extLst>
      <p:ext uri="{BB962C8B-B14F-4D97-AF65-F5344CB8AC3E}">
        <p14:creationId xmlns:p14="http://schemas.microsoft.com/office/powerpoint/2010/main" val="15553906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ixaDeTexto 1"/>
          <p:cNvSpPr txBox="1">
            <a:spLocks noChangeArrowheads="1"/>
          </p:cNvSpPr>
          <p:nvPr/>
        </p:nvSpPr>
        <p:spPr bwMode="auto">
          <a:xfrm>
            <a:off x="1071563" y="1065212"/>
            <a:ext cx="52149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4000" dirty="0">
                <a:latin typeface="Comic Sans MS" panose="030F0702030302020204" pitchFamily="66" charset="0"/>
              </a:rPr>
              <a:t>Cuidado</a:t>
            </a:r>
            <a:r>
              <a:rPr lang="pt-BR" altLang="pt-BR" sz="4000" dirty="0"/>
              <a:t>!</a:t>
            </a:r>
          </a:p>
        </p:txBody>
      </p:sp>
      <p:sp>
        <p:nvSpPr>
          <p:cNvPr id="7171" name="CaixaDeTexto 2"/>
          <p:cNvSpPr txBox="1">
            <a:spLocks noChangeArrowheads="1"/>
          </p:cNvSpPr>
          <p:nvPr/>
        </p:nvSpPr>
        <p:spPr bwMode="auto">
          <a:xfrm>
            <a:off x="571500" y="2143125"/>
            <a:ext cx="7786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400" dirty="0">
                <a:latin typeface="Comic Sans MS" panose="030F0702030302020204" pitchFamily="66" charset="0"/>
              </a:rPr>
              <a:t>Não estamos nos referindo a </a:t>
            </a:r>
            <a:r>
              <a:rPr lang="pt-BR" altLang="pt-BR" sz="2400" b="1" i="1" dirty="0">
                <a:latin typeface="Comic Sans MS" panose="030F0702030302020204" pitchFamily="66" charset="0"/>
              </a:rPr>
              <a:t>como</a:t>
            </a:r>
            <a:r>
              <a:rPr lang="pt-BR" altLang="pt-BR" sz="2400" dirty="0">
                <a:latin typeface="Comic Sans MS" panose="030F0702030302020204" pitchFamily="66" charset="0"/>
              </a:rPr>
              <a:t> surgiu a vida</a:t>
            </a:r>
            <a:r>
              <a:rPr lang="pt-BR" altLang="pt-BR" dirty="0"/>
              <a:t>.</a:t>
            </a:r>
          </a:p>
        </p:txBody>
      </p:sp>
      <p:sp>
        <p:nvSpPr>
          <p:cNvPr id="7172" name="CaixaDeTexto 4"/>
          <p:cNvSpPr txBox="1">
            <a:spLocks noChangeArrowheads="1"/>
          </p:cNvSpPr>
          <p:nvPr/>
        </p:nvSpPr>
        <p:spPr bwMode="auto">
          <a:xfrm>
            <a:off x="928688" y="2928938"/>
            <a:ext cx="6858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t-BR" altLang="pt-BR" sz="2400" dirty="0">
                <a:latin typeface="Comic Sans MS" panose="030F0702030302020204" pitchFamily="66" charset="0"/>
              </a:rPr>
              <a:t>Não estamos nos referindo a </a:t>
            </a:r>
            <a:r>
              <a:rPr lang="pt-BR" altLang="pt-BR" sz="2400" b="1" i="1" dirty="0">
                <a:latin typeface="Comic Sans MS" panose="030F0702030302020204" pitchFamily="66" charset="0"/>
              </a:rPr>
              <a:t>quem</a:t>
            </a:r>
            <a:r>
              <a:rPr lang="pt-BR" altLang="pt-BR" sz="2400" dirty="0">
                <a:latin typeface="Comic Sans MS" panose="030F0702030302020204" pitchFamily="66" charset="0"/>
              </a:rPr>
              <a:t> criou a vida.</a:t>
            </a:r>
          </a:p>
          <a:p>
            <a:pPr algn="ctr" eaLnBrk="1" hangingPunct="1"/>
            <a:endParaRPr lang="pt-BR" altLang="pt-BR" dirty="0"/>
          </a:p>
        </p:txBody>
      </p:sp>
      <p:sp>
        <p:nvSpPr>
          <p:cNvPr id="7173" name="CaixaDeTexto 5"/>
          <p:cNvSpPr txBox="1">
            <a:spLocks noChangeArrowheads="1"/>
          </p:cNvSpPr>
          <p:nvPr/>
        </p:nvSpPr>
        <p:spPr bwMode="auto">
          <a:xfrm>
            <a:off x="1000125" y="3714750"/>
            <a:ext cx="39782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dirty="0">
                <a:latin typeface="Comic Sans MS" panose="030F0702030302020204" pitchFamily="66" charset="0"/>
              </a:rPr>
              <a:t>Nem de </a:t>
            </a:r>
            <a:r>
              <a:rPr lang="pt-BR" altLang="pt-BR" sz="2400" b="1" i="1" dirty="0">
                <a:latin typeface="Comic Sans MS" panose="030F0702030302020204" pitchFamily="66" charset="0"/>
              </a:rPr>
              <a:t>onde</a:t>
            </a:r>
            <a:r>
              <a:rPr lang="pt-BR" altLang="pt-BR" sz="2400" dirty="0">
                <a:latin typeface="Comic Sans MS" panose="030F0702030302020204" pitchFamily="66" charset="0"/>
              </a:rPr>
              <a:t> surgiu a vida</a:t>
            </a:r>
            <a:r>
              <a:rPr lang="pt-BR" altLang="pt-BR" dirty="0"/>
              <a:t>.</a:t>
            </a:r>
          </a:p>
          <a:p>
            <a:pPr eaLnBrk="1" hangingPunct="1"/>
            <a:endParaRPr lang="pt-BR" altLang="pt-BR" dirty="0"/>
          </a:p>
        </p:txBody>
      </p:sp>
      <p:sp>
        <p:nvSpPr>
          <p:cNvPr id="7174" name="CaixaDeTexto 6"/>
          <p:cNvSpPr txBox="1">
            <a:spLocks noChangeArrowheads="1"/>
          </p:cNvSpPr>
          <p:nvPr/>
        </p:nvSpPr>
        <p:spPr bwMode="auto">
          <a:xfrm>
            <a:off x="1071563" y="4643438"/>
            <a:ext cx="22145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dirty="0">
                <a:solidFill>
                  <a:srgbClr val="FF0000"/>
                </a:solidFill>
                <a:latin typeface="Comic Sans MS" panose="030F0702030302020204" pitchFamily="66" charset="0"/>
              </a:rPr>
              <a:t>A pergunta é:</a:t>
            </a:r>
          </a:p>
        </p:txBody>
      </p:sp>
      <p:sp>
        <p:nvSpPr>
          <p:cNvPr id="7175" name="CaixaDeTexto 7"/>
          <p:cNvSpPr txBox="1">
            <a:spLocks noChangeArrowheads="1"/>
          </p:cNvSpPr>
          <p:nvPr/>
        </p:nvSpPr>
        <p:spPr bwMode="auto">
          <a:xfrm>
            <a:off x="3143250" y="4643438"/>
            <a:ext cx="2571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dirty="0">
                <a:solidFill>
                  <a:srgbClr val="FF0000"/>
                </a:solidFill>
                <a:latin typeface="Comic Sans MS" panose="030F0702030302020204" pitchFamily="66" charset="0"/>
              </a:rPr>
              <a:t>à luz da ciência, </a:t>
            </a:r>
            <a:endParaRPr lang="pt-BR" altLang="pt-BR" sz="2400" dirty="0"/>
          </a:p>
        </p:txBody>
      </p:sp>
      <p:sp>
        <p:nvSpPr>
          <p:cNvPr id="7176" name="CaixaDeTexto 8"/>
          <p:cNvSpPr txBox="1">
            <a:spLocks noChangeArrowheads="1"/>
          </p:cNvSpPr>
          <p:nvPr/>
        </p:nvSpPr>
        <p:spPr bwMode="auto">
          <a:xfrm>
            <a:off x="5500688" y="4643438"/>
            <a:ext cx="20589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pt-BR" sz="2400" dirty="0">
                <a:solidFill>
                  <a:srgbClr val="0000CC"/>
                </a:solidFill>
                <a:latin typeface="Comic Sans MS" panose="030F0702030302020204" pitchFamily="66" charset="0"/>
              </a:rPr>
              <a:t>o que </a:t>
            </a:r>
            <a:r>
              <a:rPr lang="pt-BR" altLang="pt-BR" sz="2400" b="1" i="1" dirty="0">
                <a:solidFill>
                  <a:srgbClr val="0000CC"/>
                </a:solidFill>
                <a:latin typeface="Comic Sans MS" panose="030F0702030302020204" pitchFamily="66" charset="0"/>
              </a:rPr>
              <a:t>é </a:t>
            </a:r>
            <a:r>
              <a:rPr lang="pt-BR" altLang="pt-BR" sz="2400" dirty="0">
                <a:solidFill>
                  <a:srgbClr val="0000CC"/>
                </a:solidFill>
                <a:latin typeface="Comic Sans MS" panose="030F0702030302020204" pitchFamily="66" charset="0"/>
              </a:rPr>
              <a:t>vida</a:t>
            </a:r>
            <a:r>
              <a:rPr lang="pt-BR" altLang="pt-BR" sz="2400" dirty="0">
                <a:solidFill>
                  <a:srgbClr val="FF0000"/>
                </a:solidFill>
                <a:latin typeface="Comic Sans MS" panose="030F0702030302020204" pitchFamily="66" charset="0"/>
              </a:rPr>
              <a:t>?</a:t>
            </a:r>
          </a:p>
          <a:p>
            <a:pPr eaLnBrk="1" hangingPunct="1"/>
            <a:endParaRPr lang="pt-BR" altLang="pt-BR" dirty="0"/>
          </a:p>
          <a:p>
            <a:pPr eaLnBrk="1" hangingPunct="1"/>
            <a:endParaRPr lang="pt-BR" altLang="pt-BR" dirty="0"/>
          </a:p>
        </p:txBody>
      </p:sp>
    </p:spTree>
    <p:extLst>
      <p:ext uri="{BB962C8B-B14F-4D97-AF65-F5344CB8AC3E}">
        <p14:creationId xmlns:p14="http://schemas.microsoft.com/office/powerpoint/2010/main" val="23425959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123210" y="1041877"/>
            <a:ext cx="8865122" cy="4503797"/>
          </a:xfrm>
          <a:prstGeom prst="rect">
            <a:avLst/>
          </a:prstGeom>
        </p:spPr>
        <p:txBody>
          <a:bodyPr wrap="square">
            <a:spAutoFit/>
          </a:bodyPr>
          <a:lstStyle/>
          <a:p>
            <a:pPr lvl="0" algn="just">
              <a:spcBef>
                <a:spcPts val="800"/>
              </a:spcBef>
            </a:pPr>
            <a:r>
              <a:rPr lang="pt-BR" sz="2800" b="1" dirty="0">
                <a:solidFill>
                  <a:srgbClr val="000000"/>
                </a:solidFill>
              </a:rPr>
              <a:t>Muitos biólogos tentaram definir o que é “</a:t>
            </a:r>
            <a:r>
              <a:rPr lang="pt-BR" sz="2800" b="1" dirty="0">
                <a:solidFill>
                  <a:srgbClr val="0000CC"/>
                </a:solidFill>
              </a:rPr>
              <a:t>VIDA”, </a:t>
            </a:r>
            <a:r>
              <a:rPr lang="pt-BR" sz="2800" b="1" dirty="0">
                <a:solidFill>
                  <a:srgbClr val="000000"/>
                </a:solidFill>
              </a:rPr>
              <a:t>embora nenhuma das definições obtidas até hoje foram satisfatórias. Contudo, apesar de não encontrarem essa definição poderão definir os </a:t>
            </a:r>
            <a:r>
              <a:rPr lang="pt-BR" sz="2800" b="1" dirty="0">
                <a:solidFill>
                  <a:srgbClr val="0000CC"/>
                </a:solidFill>
              </a:rPr>
              <a:t>“processos da vida”.</a:t>
            </a:r>
          </a:p>
          <a:p>
            <a:pPr lvl="0" algn="just">
              <a:spcBef>
                <a:spcPts val="800"/>
              </a:spcBef>
            </a:pPr>
            <a:r>
              <a:rPr lang="pt-BR" sz="2800" b="1" dirty="0">
                <a:solidFill>
                  <a:srgbClr val="000000"/>
                </a:solidFill>
              </a:rPr>
              <a:t>	Segundo o zoólogo alemão, Ernst Mayr: “Tentativas foram feitas repetidamente para </a:t>
            </a:r>
            <a:r>
              <a:rPr lang="pt-BR" sz="2800" b="1" dirty="0">
                <a:solidFill>
                  <a:srgbClr val="FF0000"/>
                </a:solidFill>
              </a:rPr>
              <a:t>definir vida. </a:t>
            </a:r>
            <a:r>
              <a:rPr lang="pt-BR" sz="2800" b="1" dirty="0">
                <a:solidFill>
                  <a:srgbClr val="000000"/>
                </a:solidFill>
              </a:rPr>
              <a:t>Esses esforços são um tanto fúteis, visto que agora está inteiramente claro que não há uma substância, um objeto ou uma força especial que possa ser identificada à vida. </a:t>
            </a:r>
            <a:r>
              <a:rPr lang="pt-BR" sz="2800" b="1" u="sng" dirty="0">
                <a:solidFill>
                  <a:srgbClr val="FF0000"/>
                </a:solidFill>
              </a:rPr>
              <a:t>O PROCESSO DA VIDA</a:t>
            </a:r>
            <a:r>
              <a:rPr lang="pt-BR" sz="2800" b="1" u="sng" dirty="0">
                <a:solidFill>
                  <a:srgbClr val="000000"/>
                </a:solidFill>
              </a:rPr>
              <a:t>,</a:t>
            </a:r>
            <a:r>
              <a:rPr lang="pt-BR" sz="2800" b="1" dirty="0">
                <a:solidFill>
                  <a:srgbClr val="000000"/>
                </a:solidFill>
              </a:rPr>
              <a:t> contudo, pode ser definido</a:t>
            </a:r>
            <a:r>
              <a:rPr lang="pt-BR" sz="2400" b="1" dirty="0">
                <a:solidFill>
                  <a:srgbClr val="000000"/>
                </a:solidFill>
              </a:rPr>
              <a:t>.”</a:t>
            </a:r>
          </a:p>
        </p:txBody>
      </p:sp>
    </p:spTree>
    <p:extLst>
      <p:ext uri="{BB962C8B-B14F-4D97-AF65-F5344CB8AC3E}">
        <p14:creationId xmlns:p14="http://schemas.microsoft.com/office/powerpoint/2010/main" val="23437039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95F90FC2-B1B0-4412-B620-045036F1C564}"/>
              </a:ext>
            </a:extLst>
          </p:cNvPr>
          <p:cNvSpPr>
            <a:spLocks noGrp="1"/>
          </p:cNvSpPr>
          <p:nvPr>
            <p:ph type="sldNum" sz="quarter" idx="12"/>
          </p:nvPr>
        </p:nvSpPr>
        <p:spPr/>
        <p:txBody>
          <a:bodyPr/>
          <a:lstStyle/>
          <a:p>
            <a:fld id="{2754ED01-E2A0-4C1E-8E21-014B99041579}" type="slidenum">
              <a:rPr lang="en-US" smtClean="0"/>
              <a:pPr/>
              <a:t>48</a:t>
            </a:fld>
            <a:endParaRPr lang="en-US" dirty="0"/>
          </a:p>
        </p:txBody>
      </p:sp>
      <p:pic>
        <p:nvPicPr>
          <p:cNvPr id="5" name="Imagem 4">
            <a:extLst>
              <a:ext uri="{FF2B5EF4-FFF2-40B4-BE49-F238E27FC236}">
                <a16:creationId xmlns:a16="http://schemas.microsoft.com/office/drawing/2014/main" id="{F70EF5EE-595A-41DF-802B-04592E3292FF}"/>
              </a:ext>
            </a:extLst>
          </p:cNvPr>
          <p:cNvPicPr>
            <a:picLocks noChangeAspect="1"/>
          </p:cNvPicPr>
          <p:nvPr/>
        </p:nvPicPr>
        <p:blipFill rotWithShape="1">
          <a:blip r:embed="rId2"/>
          <a:srcRect l="22419" t="23991" r="23226" b="8853"/>
          <a:stretch/>
        </p:blipFill>
        <p:spPr>
          <a:xfrm>
            <a:off x="289314" y="768794"/>
            <a:ext cx="8565372" cy="5952682"/>
          </a:xfrm>
          <a:prstGeom prst="rect">
            <a:avLst/>
          </a:prstGeom>
        </p:spPr>
      </p:pic>
      <p:sp>
        <p:nvSpPr>
          <p:cNvPr id="6" name="CaixaDeTexto 5">
            <a:extLst>
              <a:ext uri="{FF2B5EF4-FFF2-40B4-BE49-F238E27FC236}">
                <a16:creationId xmlns:a16="http://schemas.microsoft.com/office/drawing/2014/main" id="{3A9186B5-2B8A-4A7E-8B53-5A922229FCD2}"/>
              </a:ext>
            </a:extLst>
          </p:cNvPr>
          <p:cNvSpPr txBox="1"/>
          <p:nvPr/>
        </p:nvSpPr>
        <p:spPr>
          <a:xfrm>
            <a:off x="1615440" y="452659"/>
            <a:ext cx="5257800" cy="461665"/>
          </a:xfrm>
          <a:prstGeom prst="rect">
            <a:avLst/>
          </a:prstGeom>
          <a:noFill/>
        </p:spPr>
        <p:txBody>
          <a:bodyPr wrap="square" rtlCol="0">
            <a:spAutoFit/>
          </a:bodyPr>
          <a:lstStyle/>
          <a:p>
            <a:r>
              <a:rPr lang="pt-BR" sz="2400" b="1" dirty="0"/>
              <a:t>Níveis de organização biológica. </a:t>
            </a:r>
          </a:p>
        </p:txBody>
      </p:sp>
    </p:spTree>
    <p:extLst>
      <p:ext uri="{BB962C8B-B14F-4D97-AF65-F5344CB8AC3E}">
        <p14:creationId xmlns:p14="http://schemas.microsoft.com/office/powerpoint/2010/main" val="5606574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49</a:t>
            </a:fld>
            <a:endParaRPr lang="en-US"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8" y="437322"/>
            <a:ext cx="6452943" cy="6420678"/>
          </a:xfrm>
          <a:prstGeom prst="rect">
            <a:avLst/>
          </a:prstGeom>
        </p:spPr>
      </p:pic>
      <p:sp>
        <p:nvSpPr>
          <p:cNvPr id="8" name="CaixaDeTexto 7"/>
          <p:cNvSpPr txBox="1"/>
          <p:nvPr/>
        </p:nvSpPr>
        <p:spPr>
          <a:xfrm>
            <a:off x="6678231" y="437322"/>
            <a:ext cx="2585039" cy="1754326"/>
          </a:xfrm>
          <a:prstGeom prst="rect">
            <a:avLst/>
          </a:prstGeom>
          <a:noFill/>
        </p:spPr>
        <p:txBody>
          <a:bodyPr wrap="square" rtlCol="0">
            <a:spAutoFit/>
          </a:bodyPr>
          <a:lstStyle/>
          <a:p>
            <a:r>
              <a:rPr lang="pt-BR" sz="3600" dirty="0"/>
              <a:t>Níveis de organização biológica. </a:t>
            </a:r>
          </a:p>
        </p:txBody>
      </p:sp>
      <p:sp>
        <p:nvSpPr>
          <p:cNvPr id="9" name="CaixaDeTexto 8"/>
          <p:cNvSpPr txBox="1"/>
          <p:nvPr/>
        </p:nvSpPr>
        <p:spPr>
          <a:xfrm>
            <a:off x="6440225" y="4550084"/>
            <a:ext cx="2463733" cy="369332"/>
          </a:xfrm>
          <a:prstGeom prst="rect">
            <a:avLst/>
          </a:prstGeom>
          <a:noFill/>
        </p:spPr>
        <p:txBody>
          <a:bodyPr wrap="square" rtlCol="0">
            <a:spAutoFit/>
          </a:bodyPr>
          <a:lstStyle/>
          <a:p>
            <a:r>
              <a:rPr lang="pt-BR" b="1" dirty="0"/>
              <a:t>Organização complexa</a:t>
            </a:r>
          </a:p>
        </p:txBody>
      </p:sp>
      <p:cxnSp>
        <p:nvCxnSpPr>
          <p:cNvPr id="6" name="Conector reto 5">
            <a:extLst>
              <a:ext uri="{FF2B5EF4-FFF2-40B4-BE49-F238E27FC236}">
                <a16:creationId xmlns:a16="http://schemas.microsoft.com/office/drawing/2014/main" id="{6299FEB7-5E6C-4DB8-9A33-0F94B90E3380}"/>
              </a:ext>
            </a:extLst>
          </p:cNvPr>
          <p:cNvCxnSpPr/>
          <p:nvPr/>
        </p:nvCxnSpPr>
        <p:spPr>
          <a:xfrm flipH="1">
            <a:off x="3805084" y="0"/>
            <a:ext cx="265471" cy="104713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6002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F0EF603-982C-4870-A6B4-F05B02FA676F}"/>
              </a:ext>
            </a:extLst>
          </p:cNvPr>
          <p:cNvSpPr>
            <a:spLocks noGrp="1"/>
          </p:cNvSpPr>
          <p:nvPr>
            <p:ph type="sldNum" sz="quarter" idx="12"/>
          </p:nvPr>
        </p:nvSpPr>
        <p:spPr/>
        <p:txBody>
          <a:bodyPr/>
          <a:lstStyle/>
          <a:p>
            <a:fld id="{2754ED01-E2A0-4C1E-8E21-014B99041579}" type="slidenum">
              <a:rPr lang="en-US" smtClean="0"/>
              <a:pPr/>
              <a:t>5</a:t>
            </a:fld>
            <a:endParaRPr lang="en-US" dirty="0"/>
          </a:p>
        </p:txBody>
      </p:sp>
      <p:sp>
        <p:nvSpPr>
          <p:cNvPr id="5" name="Retângulo 4">
            <a:extLst>
              <a:ext uri="{FF2B5EF4-FFF2-40B4-BE49-F238E27FC236}">
                <a16:creationId xmlns:a16="http://schemas.microsoft.com/office/drawing/2014/main" id="{1C928592-DB94-4D62-8239-19F00D907EE8}"/>
              </a:ext>
            </a:extLst>
          </p:cNvPr>
          <p:cNvSpPr/>
          <p:nvPr/>
        </p:nvSpPr>
        <p:spPr>
          <a:xfrm>
            <a:off x="442451" y="3845203"/>
            <a:ext cx="4572000" cy="1815882"/>
          </a:xfrm>
          <a:prstGeom prst="rect">
            <a:avLst/>
          </a:prstGeom>
        </p:spPr>
        <p:txBody>
          <a:bodyPr>
            <a:spAutoFit/>
          </a:bodyPr>
          <a:lstStyle/>
          <a:p>
            <a:r>
              <a:rPr lang="pt-BR" sz="2800" b="1" dirty="0"/>
              <a:t>O que guia a vida é... um pequeno fluxo, mantido pela luz do Sol. Albert Szent-Györgyi </a:t>
            </a:r>
          </a:p>
        </p:txBody>
      </p:sp>
      <p:pic>
        <p:nvPicPr>
          <p:cNvPr id="7" name="Imagem 6" descr="Uma imagem contendo texto&#10;&#10;Descrição gerada com muito alta confiança">
            <a:extLst>
              <a:ext uri="{FF2B5EF4-FFF2-40B4-BE49-F238E27FC236}">
                <a16:creationId xmlns:a16="http://schemas.microsoft.com/office/drawing/2014/main" id="{03158456-CF24-4AA0-AD75-CAC180D1F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2" y="584959"/>
            <a:ext cx="6135330" cy="2844041"/>
          </a:xfrm>
          <a:prstGeom prst="rect">
            <a:avLst/>
          </a:prstGeom>
        </p:spPr>
      </p:pic>
      <p:pic>
        <p:nvPicPr>
          <p:cNvPr id="8" name="Imagem 7">
            <a:extLst>
              <a:ext uri="{FF2B5EF4-FFF2-40B4-BE49-F238E27FC236}">
                <a16:creationId xmlns:a16="http://schemas.microsoft.com/office/drawing/2014/main" id="{A807396D-860D-4E8F-A723-A7DE8682F29F}"/>
              </a:ext>
            </a:extLst>
          </p:cNvPr>
          <p:cNvPicPr>
            <a:picLocks noChangeAspect="1"/>
          </p:cNvPicPr>
          <p:nvPr/>
        </p:nvPicPr>
        <p:blipFill>
          <a:blip r:embed="rId3"/>
          <a:stretch>
            <a:fillRect/>
          </a:stretch>
        </p:blipFill>
        <p:spPr>
          <a:xfrm>
            <a:off x="5059863" y="4328244"/>
            <a:ext cx="3455487" cy="2320473"/>
          </a:xfrm>
          <a:prstGeom prst="rect">
            <a:avLst/>
          </a:prstGeom>
        </p:spPr>
      </p:pic>
      <p:pic>
        <p:nvPicPr>
          <p:cNvPr id="10" name="Imagem 9" descr="Uma imagem contendo água, ao ar livre, céu, natureza&#10;&#10;Descrição gerada com muito alta confiança">
            <a:extLst>
              <a:ext uri="{FF2B5EF4-FFF2-40B4-BE49-F238E27FC236}">
                <a16:creationId xmlns:a16="http://schemas.microsoft.com/office/drawing/2014/main" id="{758F0805-273B-4576-B075-EB45843155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812" y="584959"/>
            <a:ext cx="2551675" cy="2551675"/>
          </a:xfrm>
          <a:prstGeom prst="rect">
            <a:avLst/>
          </a:prstGeom>
        </p:spPr>
      </p:pic>
    </p:spTree>
    <p:extLst>
      <p:ext uri="{BB962C8B-B14F-4D97-AF65-F5344CB8AC3E}">
        <p14:creationId xmlns:p14="http://schemas.microsoft.com/office/powerpoint/2010/main" val="1118933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50</a:t>
            </a:fld>
            <a:endParaRPr lang="en-US"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5" y="0"/>
            <a:ext cx="5266453" cy="684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5383369" y="193183"/>
            <a:ext cx="3631842" cy="1754326"/>
          </a:xfrm>
          <a:prstGeom prst="rect">
            <a:avLst/>
          </a:prstGeom>
          <a:noFill/>
        </p:spPr>
        <p:txBody>
          <a:bodyPr wrap="square" rtlCol="0">
            <a:spAutoFit/>
          </a:bodyPr>
          <a:lstStyle/>
          <a:p>
            <a:pPr algn="just"/>
            <a:r>
              <a:rPr lang="pt-BR" sz="3600" dirty="0"/>
              <a:t>Níveis de organização biológica </a:t>
            </a:r>
          </a:p>
        </p:txBody>
      </p:sp>
      <p:pic>
        <p:nvPicPr>
          <p:cNvPr id="2" name="Imagem 1"/>
          <p:cNvPicPr>
            <a:picLocks noChangeAspect="1"/>
          </p:cNvPicPr>
          <p:nvPr/>
        </p:nvPicPr>
        <p:blipFill>
          <a:blip r:embed="rId3"/>
          <a:stretch>
            <a:fillRect/>
          </a:stretch>
        </p:blipFill>
        <p:spPr>
          <a:xfrm>
            <a:off x="5272115" y="4373217"/>
            <a:ext cx="3797877" cy="2476216"/>
          </a:xfrm>
          <a:prstGeom prst="rect">
            <a:avLst/>
          </a:prstGeom>
        </p:spPr>
      </p:pic>
    </p:spTree>
    <p:extLst>
      <p:ext uri="{BB962C8B-B14F-4D97-AF65-F5344CB8AC3E}">
        <p14:creationId xmlns:p14="http://schemas.microsoft.com/office/powerpoint/2010/main" val="26388686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313DA805-2F6F-4644-A96C-EB8C0C80BFEF}"/>
              </a:ext>
            </a:extLst>
          </p:cNvPr>
          <p:cNvSpPr>
            <a:spLocks noGrp="1"/>
          </p:cNvSpPr>
          <p:nvPr>
            <p:ph type="sldNum" sz="quarter" idx="12"/>
          </p:nvPr>
        </p:nvSpPr>
        <p:spPr/>
        <p:txBody>
          <a:bodyPr/>
          <a:lstStyle/>
          <a:p>
            <a:fld id="{2754ED01-E2A0-4C1E-8E21-014B99041579}" type="slidenum">
              <a:rPr lang="en-US" smtClean="0"/>
              <a:pPr/>
              <a:t>51</a:t>
            </a:fld>
            <a:endParaRPr lang="en-US" dirty="0"/>
          </a:p>
        </p:txBody>
      </p:sp>
      <p:sp>
        <p:nvSpPr>
          <p:cNvPr id="2" name="Retângulo 1">
            <a:extLst>
              <a:ext uri="{FF2B5EF4-FFF2-40B4-BE49-F238E27FC236}">
                <a16:creationId xmlns:a16="http://schemas.microsoft.com/office/drawing/2014/main" id="{FDE98C21-8CDF-4BCA-A3A2-54C1FF2FA7E9}"/>
              </a:ext>
            </a:extLst>
          </p:cNvPr>
          <p:cNvSpPr/>
          <p:nvPr/>
        </p:nvSpPr>
        <p:spPr>
          <a:xfrm>
            <a:off x="1522895" y="2551837"/>
            <a:ext cx="6098209" cy="1754326"/>
          </a:xfrm>
          <a:prstGeom prst="rect">
            <a:avLst/>
          </a:prstGeom>
          <a:noFill/>
        </p:spPr>
        <p:txBody>
          <a:bodyPr wrap="none" lIns="91440" tIns="45720" rIns="91440" bIns="45720">
            <a:spAutoFit/>
          </a:bodyPr>
          <a:lstStyle/>
          <a:p>
            <a:pPr marL="0" indent="0" algn="ctr">
              <a:buNone/>
            </a:pPr>
            <a:r>
              <a:rPr lang="pt-BR" sz="5400" b="0" cap="none" spc="0" dirty="0">
                <a:ln w="0"/>
                <a:solidFill>
                  <a:schemeClr val="tx1"/>
                </a:solidFill>
                <a:effectLst>
                  <a:outerShdw blurRad="38100" dist="19050" dir="2700000" algn="tl" rotWithShape="0">
                    <a:schemeClr val="dk1">
                      <a:alpha val="40000"/>
                    </a:schemeClr>
                  </a:outerShdw>
                </a:effectLst>
              </a:rPr>
              <a:t>Os Processos da Vida</a:t>
            </a:r>
          </a:p>
          <a:p>
            <a:pPr marL="0" indent="0" algn="ctr">
              <a:buNone/>
            </a:pPr>
            <a:r>
              <a:rPr lang="pt-BR" sz="5400" b="0" cap="none" spc="0" dirty="0">
                <a:ln w="0"/>
                <a:solidFill>
                  <a:schemeClr val="tx1"/>
                </a:solidFill>
                <a:effectLst>
                  <a:outerShdw blurRad="38100" dist="19050" dir="2700000" algn="tl" rotWithShape="0">
                    <a:schemeClr val="dk1">
                      <a:alpha val="40000"/>
                    </a:schemeClr>
                  </a:outerShdw>
                </a:effectLst>
              </a:rPr>
              <a:t>ou vida</a:t>
            </a:r>
            <a:r>
              <a:rPr lang="en-US" sz="5400" b="0" cap="none" spc="0" dirty="0">
                <a:ln w="0"/>
                <a:solidFill>
                  <a:schemeClr val="tx1"/>
                </a:solidFill>
                <a:effectLst>
                  <a:outerShdw blurRad="38100" dist="19050" dir="2700000" algn="tl" rotWithShape="0">
                    <a:schemeClr val="dk1">
                      <a:alpha val="40000"/>
                    </a:schemeClr>
                  </a:outerShdw>
                </a:effectLst>
              </a:rPr>
              <a:t>? </a:t>
            </a:r>
            <a:endParaRPr lang="pt-B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23766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7B900163-F6AB-4D71-844E-C43906565C65}"/>
              </a:ext>
            </a:extLst>
          </p:cNvPr>
          <p:cNvSpPr>
            <a:spLocks noGrp="1"/>
          </p:cNvSpPr>
          <p:nvPr>
            <p:ph type="sldNum" sz="quarter" idx="12"/>
          </p:nvPr>
        </p:nvSpPr>
        <p:spPr/>
        <p:txBody>
          <a:bodyPr/>
          <a:lstStyle/>
          <a:p>
            <a:fld id="{2754ED01-E2A0-4C1E-8E21-014B99041579}" type="slidenum">
              <a:rPr lang="en-US" smtClean="0"/>
              <a:pPr/>
              <a:t>52</a:t>
            </a:fld>
            <a:endParaRPr lang="en-US" dirty="0"/>
          </a:p>
        </p:txBody>
      </p:sp>
      <p:pic>
        <p:nvPicPr>
          <p:cNvPr id="5" name="Imagem 4">
            <a:extLst>
              <a:ext uri="{FF2B5EF4-FFF2-40B4-BE49-F238E27FC236}">
                <a16:creationId xmlns:a16="http://schemas.microsoft.com/office/drawing/2014/main" id="{04D590DE-386F-473B-9CE8-4C5969E3767A}"/>
              </a:ext>
            </a:extLst>
          </p:cNvPr>
          <p:cNvPicPr>
            <a:picLocks noChangeAspect="1"/>
          </p:cNvPicPr>
          <p:nvPr/>
        </p:nvPicPr>
        <p:blipFill rotWithShape="1">
          <a:blip r:embed="rId2"/>
          <a:srcRect l="9677" t="28712" r="38549" b="31363"/>
          <a:stretch/>
        </p:blipFill>
        <p:spPr>
          <a:xfrm>
            <a:off x="100911" y="1961535"/>
            <a:ext cx="8942177" cy="3878826"/>
          </a:xfrm>
          <a:prstGeom prst="rect">
            <a:avLst/>
          </a:prstGeom>
        </p:spPr>
      </p:pic>
      <p:sp>
        <p:nvSpPr>
          <p:cNvPr id="6" name="CaixaDeTexto 5">
            <a:extLst>
              <a:ext uri="{FF2B5EF4-FFF2-40B4-BE49-F238E27FC236}">
                <a16:creationId xmlns:a16="http://schemas.microsoft.com/office/drawing/2014/main" id="{38E5C7E2-86D9-4D80-BCCA-9583A1D556DD}"/>
              </a:ext>
            </a:extLst>
          </p:cNvPr>
          <p:cNvSpPr txBox="1"/>
          <p:nvPr/>
        </p:nvSpPr>
        <p:spPr>
          <a:xfrm>
            <a:off x="412956" y="737419"/>
            <a:ext cx="7801896" cy="954107"/>
          </a:xfrm>
          <a:prstGeom prst="rect">
            <a:avLst/>
          </a:prstGeom>
          <a:noFill/>
        </p:spPr>
        <p:txBody>
          <a:bodyPr wrap="square" rtlCol="0">
            <a:spAutoFit/>
          </a:bodyPr>
          <a:lstStyle/>
          <a:p>
            <a:r>
              <a:rPr lang="pt-BR" sz="2800" dirty="0"/>
              <a:t>Evolução </a:t>
            </a:r>
            <a:r>
              <a:rPr lang="en-US" sz="2800" dirty="0"/>
              <a:t>-</a:t>
            </a:r>
            <a:r>
              <a:rPr lang="pt-BR" sz="2800" dirty="0"/>
              <a:t> descendência modificada através do tempo.  Frequência genética ( quantidade de genes) </a:t>
            </a:r>
          </a:p>
        </p:txBody>
      </p:sp>
    </p:spTree>
    <p:extLst>
      <p:ext uri="{BB962C8B-B14F-4D97-AF65-F5344CB8AC3E}">
        <p14:creationId xmlns:p14="http://schemas.microsoft.com/office/powerpoint/2010/main" val="3806029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53</a:t>
            </a:fld>
            <a:endParaRPr lang="en-US" dirty="0"/>
          </a:p>
        </p:txBody>
      </p:sp>
      <p:pic>
        <p:nvPicPr>
          <p:cNvPr id="5" name="Imagem 4"/>
          <p:cNvPicPr>
            <a:picLocks noChangeAspect="1"/>
          </p:cNvPicPr>
          <p:nvPr/>
        </p:nvPicPr>
        <p:blipFill>
          <a:blip r:embed="rId2"/>
          <a:stretch>
            <a:fillRect/>
          </a:stretch>
        </p:blipFill>
        <p:spPr>
          <a:xfrm>
            <a:off x="0" y="447515"/>
            <a:ext cx="9044966" cy="3102687"/>
          </a:xfrm>
          <a:prstGeom prst="rect">
            <a:avLst/>
          </a:prstGeom>
        </p:spPr>
      </p:pic>
      <p:sp>
        <p:nvSpPr>
          <p:cNvPr id="2" name="CaixaDeTexto 1">
            <a:extLst>
              <a:ext uri="{FF2B5EF4-FFF2-40B4-BE49-F238E27FC236}">
                <a16:creationId xmlns:a16="http://schemas.microsoft.com/office/drawing/2014/main" id="{0CFBF84D-C2BE-42D8-833A-19649C15C375}"/>
              </a:ext>
            </a:extLst>
          </p:cNvPr>
          <p:cNvSpPr txBox="1"/>
          <p:nvPr/>
        </p:nvSpPr>
        <p:spPr>
          <a:xfrm>
            <a:off x="548767" y="3357488"/>
            <a:ext cx="8028653" cy="584775"/>
          </a:xfrm>
          <a:prstGeom prst="rect">
            <a:avLst/>
          </a:prstGeom>
          <a:noFill/>
        </p:spPr>
        <p:txBody>
          <a:bodyPr wrap="square" rtlCol="0">
            <a:spAutoFit/>
          </a:bodyPr>
          <a:lstStyle/>
          <a:p>
            <a:r>
              <a:rPr lang="pt-BR" sz="3200" dirty="0"/>
              <a:t>Seleção natural </a:t>
            </a:r>
          </a:p>
        </p:txBody>
      </p:sp>
      <p:sp>
        <p:nvSpPr>
          <p:cNvPr id="3" name="CaixaDeTexto 2">
            <a:extLst>
              <a:ext uri="{FF2B5EF4-FFF2-40B4-BE49-F238E27FC236}">
                <a16:creationId xmlns:a16="http://schemas.microsoft.com/office/drawing/2014/main" id="{F4F6E466-1D8F-4457-B786-E4DCFBD9A480}"/>
              </a:ext>
            </a:extLst>
          </p:cNvPr>
          <p:cNvSpPr txBox="1"/>
          <p:nvPr/>
        </p:nvSpPr>
        <p:spPr>
          <a:xfrm>
            <a:off x="221226" y="4026310"/>
            <a:ext cx="8823740" cy="2369880"/>
          </a:xfrm>
          <a:prstGeom prst="rect">
            <a:avLst/>
          </a:prstGeom>
          <a:noFill/>
        </p:spPr>
        <p:txBody>
          <a:bodyPr wrap="square" rtlCol="0">
            <a:spAutoFit/>
          </a:bodyPr>
          <a:lstStyle/>
          <a:p>
            <a:r>
              <a:rPr lang="pt-BR" sz="2400" dirty="0"/>
              <a:t>Esta população imaginária de besouros colonizou um local onde o solo foi escurecido por um incêndio recente. Inicialmente, há ampla variação na cor herdada nos indivíduos da população, desde cinza – claro até preto. Para pássaros famintos que caça besouros, e mais fácil localizar os besouros claros </a:t>
            </a:r>
          </a:p>
          <a:p>
            <a:endParaRPr lang="pt-BR" sz="2800" dirty="0"/>
          </a:p>
        </p:txBody>
      </p:sp>
    </p:spTree>
    <p:extLst>
      <p:ext uri="{BB962C8B-B14F-4D97-AF65-F5344CB8AC3E}">
        <p14:creationId xmlns:p14="http://schemas.microsoft.com/office/powerpoint/2010/main" val="4109253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010A9C83-98F7-426B-8142-C5A39E0D9F44}"/>
              </a:ext>
            </a:extLst>
          </p:cNvPr>
          <p:cNvSpPr>
            <a:spLocks noGrp="1"/>
          </p:cNvSpPr>
          <p:nvPr>
            <p:ph type="sldNum" sz="quarter" idx="12"/>
          </p:nvPr>
        </p:nvSpPr>
        <p:spPr/>
        <p:txBody>
          <a:bodyPr/>
          <a:lstStyle/>
          <a:p>
            <a:fld id="{2754ED01-E2A0-4C1E-8E21-014B99041579}" type="slidenum">
              <a:rPr lang="en-US" smtClean="0"/>
              <a:pPr/>
              <a:t>54</a:t>
            </a:fld>
            <a:endParaRPr lang="en-US" dirty="0"/>
          </a:p>
        </p:txBody>
      </p:sp>
      <p:pic>
        <p:nvPicPr>
          <p:cNvPr id="5" name="Imagem 4">
            <a:extLst>
              <a:ext uri="{FF2B5EF4-FFF2-40B4-BE49-F238E27FC236}">
                <a16:creationId xmlns:a16="http://schemas.microsoft.com/office/drawing/2014/main" id="{9E3E4C4C-BF50-4E0B-A139-9D7CC0BF92E5}"/>
              </a:ext>
            </a:extLst>
          </p:cNvPr>
          <p:cNvPicPr>
            <a:picLocks noChangeAspect="1"/>
          </p:cNvPicPr>
          <p:nvPr/>
        </p:nvPicPr>
        <p:blipFill rotWithShape="1">
          <a:blip r:embed="rId2"/>
          <a:srcRect l="29801" t="26748" r="32811" b="11531"/>
          <a:stretch/>
        </p:blipFill>
        <p:spPr>
          <a:xfrm>
            <a:off x="628650" y="375029"/>
            <a:ext cx="6577780" cy="6107941"/>
          </a:xfrm>
          <a:prstGeom prst="rect">
            <a:avLst/>
          </a:prstGeom>
        </p:spPr>
      </p:pic>
    </p:spTree>
    <p:extLst>
      <p:ext uri="{BB962C8B-B14F-4D97-AF65-F5344CB8AC3E}">
        <p14:creationId xmlns:p14="http://schemas.microsoft.com/office/powerpoint/2010/main" val="12903478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55</a:t>
            </a:fld>
            <a:endParaRPr lang="en-US" dirty="0"/>
          </a:p>
        </p:txBody>
      </p:sp>
      <p:pic>
        <p:nvPicPr>
          <p:cNvPr id="5" name="Imagem 4"/>
          <p:cNvPicPr>
            <a:picLocks noChangeAspect="1"/>
          </p:cNvPicPr>
          <p:nvPr/>
        </p:nvPicPr>
        <p:blipFill rotWithShape="1">
          <a:blip r:embed="rId2"/>
          <a:srcRect l="17484" b="14705"/>
          <a:stretch/>
        </p:blipFill>
        <p:spPr>
          <a:xfrm>
            <a:off x="943896" y="315031"/>
            <a:ext cx="3259393" cy="3652285"/>
          </a:xfrm>
          <a:prstGeom prst="rect">
            <a:avLst/>
          </a:prstGeom>
        </p:spPr>
      </p:pic>
      <p:sp>
        <p:nvSpPr>
          <p:cNvPr id="6" name="Retângulo 5"/>
          <p:cNvSpPr/>
          <p:nvPr/>
        </p:nvSpPr>
        <p:spPr>
          <a:xfrm>
            <a:off x="135420" y="3967316"/>
            <a:ext cx="8873160" cy="2062103"/>
          </a:xfrm>
          <a:prstGeom prst="rect">
            <a:avLst/>
          </a:prstGeom>
        </p:spPr>
        <p:txBody>
          <a:bodyPr wrap="square">
            <a:spAutoFit/>
          </a:bodyPr>
          <a:lstStyle/>
          <a:p>
            <a:r>
              <a:rPr lang="pt-BR" sz="3200" dirty="0">
                <a:solidFill>
                  <a:srgbClr val="FF0000"/>
                </a:solidFill>
              </a:rPr>
              <a:t>Ordem</a:t>
            </a:r>
            <a:r>
              <a:rPr lang="pt-BR" sz="3200" dirty="0"/>
              <a:t>. Esta foto em detalhe de um girassol ilustra a estrutura altamente ordenada que caracteriza a vida. Para manter ordem em um organismo usa-se energia na forma de </a:t>
            </a:r>
            <a:r>
              <a:rPr lang="pt-BR" sz="3200" dirty="0">
                <a:solidFill>
                  <a:srgbClr val="FF0000"/>
                </a:solidFill>
              </a:rPr>
              <a:t>ATP – Adenosina trifosfato.</a:t>
            </a:r>
          </a:p>
        </p:txBody>
      </p:sp>
    </p:spTree>
    <p:extLst>
      <p:ext uri="{BB962C8B-B14F-4D97-AF65-F5344CB8AC3E}">
        <p14:creationId xmlns:p14="http://schemas.microsoft.com/office/powerpoint/2010/main" val="2818877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56</a:t>
            </a:fld>
            <a:endParaRPr lang="en-US" dirty="0"/>
          </a:p>
        </p:txBody>
      </p:sp>
      <p:pic>
        <p:nvPicPr>
          <p:cNvPr id="5" name="Imagem 4"/>
          <p:cNvPicPr>
            <a:picLocks noChangeAspect="1"/>
          </p:cNvPicPr>
          <p:nvPr/>
        </p:nvPicPr>
        <p:blipFill>
          <a:blip r:embed="rId2"/>
          <a:stretch>
            <a:fillRect/>
          </a:stretch>
        </p:blipFill>
        <p:spPr>
          <a:xfrm>
            <a:off x="184354" y="200075"/>
            <a:ext cx="3196324" cy="4239370"/>
          </a:xfrm>
          <a:prstGeom prst="rect">
            <a:avLst/>
          </a:prstGeom>
        </p:spPr>
      </p:pic>
      <p:sp>
        <p:nvSpPr>
          <p:cNvPr id="6" name="Retângulo 5"/>
          <p:cNvSpPr/>
          <p:nvPr/>
        </p:nvSpPr>
        <p:spPr>
          <a:xfrm>
            <a:off x="184354" y="4851222"/>
            <a:ext cx="8588585" cy="1938992"/>
          </a:xfrm>
          <a:prstGeom prst="rect">
            <a:avLst/>
          </a:prstGeom>
        </p:spPr>
        <p:txBody>
          <a:bodyPr wrap="square">
            <a:spAutoFit/>
          </a:bodyPr>
          <a:lstStyle/>
          <a:p>
            <a:pPr algn="just"/>
            <a:r>
              <a:rPr lang="pt-BR" sz="2400" dirty="0">
                <a:solidFill>
                  <a:srgbClr val="FF0000"/>
                </a:solidFill>
              </a:rPr>
              <a:t>Adaptação evolutiva. </a:t>
            </a:r>
            <a:r>
              <a:rPr lang="pt-BR" sz="2400" dirty="0"/>
              <a:t>A aparência deste cavalo-marinho pigmeu camufla o animal no seu ambiente. Essa adaptação foi desenvolvida ao longo de muitas gerações pelo sucesso reprodutivo dos indivíduos com características herdáveis mais adequadas a seus ambientes.</a:t>
            </a:r>
          </a:p>
        </p:txBody>
      </p:sp>
      <p:pic>
        <p:nvPicPr>
          <p:cNvPr id="7" name="Imagem 6" descr="Uma imagem contendo texto&#10;&#10;Descrição gerada com alta confiança">
            <a:extLst>
              <a:ext uri="{FF2B5EF4-FFF2-40B4-BE49-F238E27FC236}">
                <a16:creationId xmlns:a16="http://schemas.microsoft.com/office/drawing/2014/main" id="{D305D00E-3F71-46FB-A3CB-082932D79F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0678" y="347728"/>
            <a:ext cx="3077272" cy="2307954"/>
          </a:xfrm>
          <a:prstGeom prst="rect">
            <a:avLst/>
          </a:prstGeom>
        </p:spPr>
      </p:pic>
      <p:pic>
        <p:nvPicPr>
          <p:cNvPr id="9" name="Imagem 8">
            <a:extLst>
              <a:ext uri="{FF2B5EF4-FFF2-40B4-BE49-F238E27FC236}">
                <a16:creationId xmlns:a16="http://schemas.microsoft.com/office/drawing/2014/main" id="{F5C737CA-B164-415D-BAAE-8E9897A18060}"/>
              </a:ext>
            </a:extLst>
          </p:cNvPr>
          <p:cNvPicPr>
            <a:picLocks noChangeAspect="1"/>
          </p:cNvPicPr>
          <p:nvPr/>
        </p:nvPicPr>
        <p:blipFill rotWithShape="1">
          <a:blip r:embed="rId4">
            <a:extLst>
              <a:ext uri="{28A0092B-C50C-407E-A947-70E740481C1C}">
                <a14:useLocalDpi xmlns:a14="http://schemas.microsoft.com/office/drawing/2010/main" val="0"/>
              </a:ext>
            </a:extLst>
          </a:blip>
          <a:srcRect t="1260" r="2038"/>
          <a:stretch/>
        </p:blipFill>
        <p:spPr>
          <a:xfrm>
            <a:off x="3527167" y="2602442"/>
            <a:ext cx="3049835" cy="2307954"/>
          </a:xfrm>
          <a:prstGeom prst="rect">
            <a:avLst/>
          </a:prstGeom>
        </p:spPr>
      </p:pic>
    </p:spTree>
    <p:extLst>
      <p:ext uri="{BB962C8B-B14F-4D97-AF65-F5344CB8AC3E}">
        <p14:creationId xmlns:p14="http://schemas.microsoft.com/office/powerpoint/2010/main" val="26773990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57</a:t>
            </a:fld>
            <a:endParaRPr lang="en-US" dirty="0"/>
          </a:p>
        </p:txBody>
      </p:sp>
      <p:pic>
        <p:nvPicPr>
          <p:cNvPr id="5" name="Imagem 4"/>
          <p:cNvPicPr>
            <a:picLocks noChangeAspect="1"/>
          </p:cNvPicPr>
          <p:nvPr/>
        </p:nvPicPr>
        <p:blipFill rotWithShape="1">
          <a:blip r:embed="rId2"/>
          <a:srcRect l="19640" b="15649"/>
          <a:stretch/>
        </p:blipFill>
        <p:spPr>
          <a:xfrm>
            <a:off x="794303" y="217445"/>
            <a:ext cx="3880936" cy="4966934"/>
          </a:xfrm>
          <a:prstGeom prst="rect">
            <a:avLst/>
          </a:prstGeom>
        </p:spPr>
      </p:pic>
      <p:sp>
        <p:nvSpPr>
          <p:cNvPr id="6" name="Retângulo 5"/>
          <p:cNvSpPr/>
          <p:nvPr/>
        </p:nvSpPr>
        <p:spPr>
          <a:xfrm>
            <a:off x="130625" y="5352763"/>
            <a:ext cx="8801339" cy="1200329"/>
          </a:xfrm>
          <a:prstGeom prst="rect">
            <a:avLst/>
          </a:prstGeom>
        </p:spPr>
        <p:txBody>
          <a:bodyPr wrap="square">
            <a:spAutoFit/>
          </a:bodyPr>
          <a:lstStyle/>
          <a:p>
            <a:r>
              <a:rPr lang="pt-BR" sz="2400" dirty="0"/>
              <a:t>Regulação. A regulação do fluxo sanguíneo nos vasos sanguíneos da orelha desta lebre ajuda a manter a temperatura corporal constante ao ajustar a troca de calor com o ar circundante.</a:t>
            </a:r>
          </a:p>
        </p:txBody>
      </p:sp>
    </p:spTree>
    <p:extLst>
      <p:ext uri="{BB962C8B-B14F-4D97-AF65-F5344CB8AC3E}">
        <p14:creationId xmlns:p14="http://schemas.microsoft.com/office/powerpoint/2010/main" val="7647793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20" y="1837598"/>
            <a:ext cx="3767071" cy="2122638"/>
          </a:xfrm>
        </p:spPr>
      </p:pic>
      <p:sp>
        <p:nvSpPr>
          <p:cNvPr id="3" name="Espaço Reservado para Rodapé 2"/>
          <p:cNvSpPr>
            <a:spLocks noGrp="1"/>
          </p:cNvSpPr>
          <p:nvPr>
            <p:ph type="ftr" sz="quarter" idx="11"/>
          </p:nvPr>
        </p:nvSpPr>
        <p:spPr/>
        <p:txBody>
          <a:bodyPr/>
          <a:lstStyle/>
          <a:p>
            <a:r>
              <a:rPr lang="en-US" dirty="0"/>
              <a:t>Produção: Fábio Roque</a:t>
            </a:r>
          </a:p>
        </p:txBody>
      </p:sp>
      <p:pic>
        <p:nvPicPr>
          <p:cNvPr id="2" name="Imagem 1"/>
          <p:cNvPicPr>
            <a:picLocks noChangeAspect="1"/>
          </p:cNvPicPr>
          <p:nvPr/>
        </p:nvPicPr>
        <p:blipFill>
          <a:blip r:embed="rId3"/>
          <a:stretch>
            <a:fillRect/>
          </a:stretch>
        </p:blipFill>
        <p:spPr>
          <a:xfrm>
            <a:off x="2893095" y="3686592"/>
            <a:ext cx="4507020" cy="3375914"/>
          </a:xfrm>
          <a:prstGeom prst="rect">
            <a:avLst/>
          </a:prstGeom>
        </p:spPr>
      </p:pic>
      <p:sp>
        <p:nvSpPr>
          <p:cNvPr id="7" name="Retângulo 6"/>
          <p:cNvSpPr/>
          <p:nvPr/>
        </p:nvSpPr>
        <p:spPr>
          <a:xfrm>
            <a:off x="366847" y="640792"/>
            <a:ext cx="8057463" cy="923330"/>
          </a:xfrm>
          <a:prstGeom prst="rect">
            <a:avLst/>
          </a:prstGeom>
          <a:noFill/>
        </p:spPr>
        <p:txBody>
          <a:bodyPr wrap="none" lIns="91440" tIns="45720" rIns="91440" bIns="45720">
            <a:spAutoFit/>
          </a:bodyPr>
          <a:lstStyle/>
          <a:p>
            <a:pPr algn="ctr"/>
            <a:r>
              <a:rPr lang="pt-BR" sz="5400" b="0" cap="none" spc="0" dirty="0">
                <a:ln w="0"/>
                <a:solidFill>
                  <a:schemeClr val="tx1"/>
                </a:solidFill>
                <a:effectLst>
                  <a:outerShdw blurRad="38100" dist="19050" dir="2700000" algn="tl" rotWithShape="0">
                    <a:schemeClr val="dk1">
                      <a:alpha val="40000"/>
                    </a:schemeClr>
                  </a:outerShdw>
                </a:effectLst>
              </a:rPr>
              <a:t>Crescimento e Reprodução</a:t>
            </a:r>
          </a:p>
        </p:txBody>
      </p:sp>
      <p:pic>
        <p:nvPicPr>
          <p:cNvPr id="6" name="Imagem 5" descr="Uma imagem contendo vestuário&#10;&#10;Descrição gerada com muito alta confiança">
            <a:extLst>
              <a:ext uri="{FF2B5EF4-FFF2-40B4-BE49-F238E27FC236}">
                <a16:creationId xmlns:a16="http://schemas.microsoft.com/office/drawing/2014/main" id="{6C8EA4D6-BB0C-4307-9B2F-E8CE954C7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20" y="4613276"/>
            <a:ext cx="2628900" cy="1743075"/>
          </a:xfrm>
          <a:prstGeom prst="rect">
            <a:avLst/>
          </a:prstGeom>
        </p:spPr>
      </p:pic>
      <p:pic>
        <p:nvPicPr>
          <p:cNvPr id="8" name="Imagem 7">
            <a:extLst>
              <a:ext uri="{FF2B5EF4-FFF2-40B4-BE49-F238E27FC236}">
                <a16:creationId xmlns:a16="http://schemas.microsoft.com/office/drawing/2014/main" id="{867AB478-673C-4294-951B-783C4065871C}"/>
              </a:ext>
            </a:extLst>
          </p:cNvPr>
          <p:cNvPicPr>
            <a:picLocks noChangeAspect="1"/>
          </p:cNvPicPr>
          <p:nvPr/>
        </p:nvPicPr>
        <p:blipFill>
          <a:blip r:embed="rId5"/>
          <a:stretch>
            <a:fillRect/>
          </a:stretch>
        </p:blipFill>
        <p:spPr>
          <a:xfrm>
            <a:off x="3980543" y="1837598"/>
            <a:ext cx="2439936" cy="1371012"/>
          </a:xfrm>
          <a:prstGeom prst="rect">
            <a:avLst/>
          </a:prstGeom>
        </p:spPr>
      </p:pic>
      <p:pic>
        <p:nvPicPr>
          <p:cNvPr id="9" name="Imagem 8">
            <a:extLst>
              <a:ext uri="{FF2B5EF4-FFF2-40B4-BE49-F238E27FC236}">
                <a16:creationId xmlns:a16="http://schemas.microsoft.com/office/drawing/2014/main" id="{7EB20991-0E02-40C6-8E61-CA084C3EA41F}"/>
              </a:ext>
            </a:extLst>
          </p:cNvPr>
          <p:cNvPicPr>
            <a:picLocks noChangeAspect="1"/>
          </p:cNvPicPr>
          <p:nvPr/>
        </p:nvPicPr>
        <p:blipFill>
          <a:blip r:embed="rId6"/>
          <a:stretch>
            <a:fillRect/>
          </a:stretch>
        </p:blipFill>
        <p:spPr>
          <a:xfrm>
            <a:off x="6508254" y="1837598"/>
            <a:ext cx="2462918" cy="1848994"/>
          </a:xfrm>
          <a:prstGeom prst="rect">
            <a:avLst/>
          </a:prstGeom>
        </p:spPr>
      </p:pic>
      <p:pic>
        <p:nvPicPr>
          <p:cNvPr id="10" name="Imagem 9">
            <a:extLst>
              <a:ext uri="{FF2B5EF4-FFF2-40B4-BE49-F238E27FC236}">
                <a16:creationId xmlns:a16="http://schemas.microsoft.com/office/drawing/2014/main" id="{18CD1185-D238-4BC1-BA3B-3B9F35848DD6}"/>
              </a:ext>
            </a:extLst>
          </p:cNvPr>
          <p:cNvPicPr>
            <a:picLocks noChangeAspect="1"/>
          </p:cNvPicPr>
          <p:nvPr/>
        </p:nvPicPr>
        <p:blipFill>
          <a:blip r:embed="rId7"/>
          <a:stretch>
            <a:fillRect/>
          </a:stretch>
        </p:blipFill>
        <p:spPr>
          <a:xfrm>
            <a:off x="7447304" y="4164574"/>
            <a:ext cx="1743076" cy="1743076"/>
          </a:xfrm>
          <a:prstGeom prst="rect">
            <a:avLst/>
          </a:prstGeom>
        </p:spPr>
      </p:pic>
    </p:spTree>
    <p:extLst>
      <p:ext uri="{BB962C8B-B14F-4D97-AF65-F5344CB8AC3E}">
        <p14:creationId xmlns:p14="http://schemas.microsoft.com/office/powerpoint/2010/main" val="25878201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0322" y="285211"/>
            <a:ext cx="8652157" cy="5703465"/>
          </a:xfrm>
        </p:spPr>
        <p:txBody>
          <a:bodyPr>
            <a:normAutofit/>
          </a:bodyPr>
          <a:lstStyle/>
          <a:p>
            <a:pPr marL="0" indent="0" algn="just">
              <a:buNone/>
            </a:pPr>
            <a:r>
              <a:rPr lang="pt-BR" sz="2400" dirty="0">
                <a:solidFill>
                  <a:srgbClr val="FF0000"/>
                </a:solidFill>
              </a:rPr>
              <a:t>Reprodução </a:t>
            </a:r>
          </a:p>
          <a:p>
            <a:pPr marL="0" indent="0" algn="just"/>
            <a:r>
              <a:rPr lang="pt-BR" sz="2400" dirty="0"/>
              <a:t>Todo ser vivo cresce, com exceção dos vírus. Nos organismos unicelulares o crescimento ocorre pelo aumento da sua única célula, já os organismos multicelulares crescem pelo aumento do número de células em seu corpo, onde a célula mãe origina duas células iguais. Nos organismos unicelulares, a divisão da célula em duas corresponde ao processo de reprodução e nos multicelulares a vida começa a partir de uma única célula que se multiplica.</a:t>
            </a:r>
          </a:p>
          <a:p>
            <a:pPr marL="0" indent="0" algn="just"/>
            <a:r>
              <a:rPr lang="pt-BR" sz="2400" dirty="0"/>
              <a:t>	</a:t>
            </a:r>
            <a:r>
              <a:rPr lang="pt-BR" sz="2400" dirty="0">
                <a:solidFill>
                  <a:srgbClr val="0000CC"/>
                </a:solidFill>
              </a:rPr>
              <a:t>Existe dois modos de reprodução:</a:t>
            </a:r>
          </a:p>
          <a:p>
            <a:pPr marL="457200" indent="-457200" algn="just">
              <a:buFont typeface="+mj-lt"/>
              <a:buAutoNum type="arabicPeriod"/>
            </a:pPr>
            <a:r>
              <a:rPr lang="pt-BR" sz="2400" dirty="0">
                <a:solidFill>
                  <a:srgbClr val="0000CC"/>
                </a:solidFill>
              </a:rPr>
              <a:t>Assexuada</a:t>
            </a:r>
          </a:p>
          <a:p>
            <a:pPr marL="457200" indent="-457200" algn="just">
              <a:buFont typeface="+mj-lt"/>
              <a:buAutoNum type="arabicPeriod"/>
            </a:pPr>
            <a:r>
              <a:rPr lang="pt-BR" sz="2400" dirty="0">
                <a:solidFill>
                  <a:srgbClr val="0000CC"/>
                </a:solidFill>
              </a:rPr>
              <a:t>Sexuada.</a:t>
            </a:r>
          </a:p>
          <a:p>
            <a:pPr marL="0" indent="0"/>
            <a:endParaRPr lang="pt-BR" dirty="0"/>
          </a:p>
        </p:txBody>
      </p:sp>
      <p:pic>
        <p:nvPicPr>
          <p:cNvPr id="2" name="Imagem 1">
            <a:extLst>
              <a:ext uri="{FF2B5EF4-FFF2-40B4-BE49-F238E27FC236}">
                <a16:creationId xmlns:a16="http://schemas.microsoft.com/office/drawing/2014/main" id="{62736381-9B32-4358-9607-B5CD2FA4B8B8}"/>
              </a:ext>
            </a:extLst>
          </p:cNvPr>
          <p:cNvPicPr>
            <a:picLocks noChangeAspect="1"/>
          </p:cNvPicPr>
          <p:nvPr/>
        </p:nvPicPr>
        <p:blipFill>
          <a:blip r:embed="rId2"/>
          <a:stretch>
            <a:fillRect/>
          </a:stretch>
        </p:blipFill>
        <p:spPr>
          <a:xfrm>
            <a:off x="240322" y="4435358"/>
            <a:ext cx="2930581" cy="2305081"/>
          </a:xfrm>
          <a:prstGeom prst="rect">
            <a:avLst/>
          </a:prstGeom>
        </p:spPr>
      </p:pic>
      <p:pic>
        <p:nvPicPr>
          <p:cNvPr id="5" name="Imagem 4">
            <a:extLst>
              <a:ext uri="{FF2B5EF4-FFF2-40B4-BE49-F238E27FC236}">
                <a16:creationId xmlns:a16="http://schemas.microsoft.com/office/drawing/2014/main" id="{8FBF0DED-3842-4EB7-B884-96DA70E4C0F0}"/>
              </a:ext>
            </a:extLst>
          </p:cNvPr>
          <p:cNvPicPr>
            <a:picLocks noChangeAspect="1"/>
          </p:cNvPicPr>
          <p:nvPr/>
        </p:nvPicPr>
        <p:blipFill>
          <a:blip r:embed="rId3"/>
          <a:stretch>
            <a:fillRect/>
          </a:stretch>
        </p:blipFill>
        <p:spPr>
          <a:xfrm>
            <a:off x="4572000" y="4000248"/>
            <a:ext cx="3976688" cy="2978677"/>
          </a:xfrm>
          <a:prstGeom prst="rect">
            <a:avLst/>
          </a:prstGeom>
        </p:spPr>
      </p:pic>
    </p:spTree>
    <p:extLst>
      <p:ext uri="{BB962C8B-B14F-4D97-AF65-F5344CB8AC3E}">
        <p14:creationId xmlns:p14="http://schemas.microsoft.com/office/powerpoint/2010/main" val="714506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9A29B51-88C4-4C19-A90E-17C487590D90}"/>
              </a:ext>
            </a:extLst>
          </p:cNvPr>
          <p:cNvSpPr>
            <a:spLocks noGrp="1"/>
          </p:cNvSpPr>
          <p:nvPr>
            <p:ph type="sldNum" sz="quarter" idx="12"/>
          </p:nvPr>
        </p:nvSpPr>
        <p:spPr/>
        <p:txBody>
          <a:bodyPr/>
          <a:lstStyle/>
          <a:p>
            <a:fld id="{2754ED01-E2A0-4C1E-8E21-014B99041579}" type="slidenum">
              <a:rPr lang="en-US" smtClean="0"/>
              <a:pPr/>
              <a:t>6</a:t>
            </a:fld>
            <a:endParaRPr lang="en-US" dirty="0"/>
          </a:p>
        </p:txBody>
      </p:sp>
      <p:sp>
        <p:nvSpPr>
          <p:cNvPr id="5" name="Retângulo 4">
            <a:extLst>
              <a:ext uri="{FF2B5EF4-FFF2-40B4-BE49-F238E27FC236}">
                <a16:creationId xmlns:a16="http://schemas.microsoft.com/office/drawing/2014/main" id="{D5BDEE74-165F-49F0-8656-F92963F93E30}"/>
              </a:ext>
            </a:extLst>
          </p:cNvPr>
          <p:cNvSpPr/>
          <p:nvPr/>
        </p:nvSpPr>
        <p:spPr>
          <a:xfrm>
            <a:off x="442451" y="1380950"/>
            <a:ext cx="8259097" cy="3170099"/>
          </a:xfrm>
          <a:prstGeom prst="rect">
            <a:avLst/>
          </a:prstGeom>
        </p:spPr>
        <p:txBody>
          <a:bodyPr wrap="square">
            <a:spAutoFit/>
          </a:bodyPr>
          <a:lstStyle/>
          <a:p>
            <a:pPr marL="457200" indent="-457200">
              <a:buFont typeface="Arial" panose="020B0604020202020204" pitchFamily="34" charset="0"/>
              <a:buChar char="•"/>
            </a:pPr>
            <a:r>
              <a:rPr lang="pt-BR" sz="2800" dirty="0">
                <a:solidFill>
                  <a:srgbClr val="0000CC"/>
                </a:solidFill>
                <a:latin typeface="Arial" panose="020B0604020202020204" pitchFamily="34" charset="0"/>
                <a:cs typeface="Arial" panose="020B0604020202020204" pitchFamily="34" charset="0"/>
              </a:rPr>
              <a:t>O que é ciência</a:t>
            </a:r>
            <a:r>
              <a:rPr lang="en-US" sz="2800" dirty="0">
                <a:solidFill>
                  <a:srgbClr val="0000CC"/>
                </a:solidFill>
                <a:latin typeface="Arial" panose="020B0604020202020204" pitchFamily="34" charset="0"/>
                <a:cs typeface="Arial" panose="020B0604020202020204" pitchFamily="34" charset="0"/>
              </a:rPr>
              <a:t>?</a:t>
            </a:r>
            <a:r>
              <a:rPr lang="pt-BR" sz="2800" dirty="0">
                <a:solidFill>
                  <a:srgbClr val="0000CC"/>
                </a:solidFill>
                <a:latin typeface="Arial" panose="020B0604020202020204" pitchFamily="34" charset="0"/>
                <a:cs typeface="Arial" panose="020B0604020202020204" pitchFamily="34" charset="0"/>
              </a:rPr>
              <a:t>  forma de conhecer o mundo.</a:t>
            </a:r>
          </a:p>
          <a:p>
            <a:r>
              <a:rPr lang="en-US" sz="2800" dirty="0">
                <a:solidFill>
                  <a:srgbClr val="0000CC"/>
                </a:solidFill>
                <a:latin typeface="Arial" panose="020B0604020202020204" pitchFamily="34" charset="0"/>
                <a:cs typeface="Arial" panose="020B0604020202020204" pitchFamily="34" charset="0"/>
              </a:rPr>
              <a:t>A</a:t>
            </a:r>
            <a:r>
              <a:rPr lang="pt-BR" sz="2800" dirty="0">
                <a:solidFill>
                  <a:srgbClr val="0000CC"/>
                </a:solidFill>
                <a:latin typeface="Arial" panose="020B0604020202020204" pitchFamily="34" charset="0"/>
                <a:cs typeface="Arial" panose="020B0604020202020204" pitchFamily="34" charset="0"/>
              </a:rPr>
              <a:t> ciência se apoia em fatos ou dados do mundo</a:t>
            </a:r>
          </a:p>
          <a:p>
            <a:pPr marL="457200" indent="-457200">
              <a:buFont typeface="Arial" panose="020B0604020202020204" pitchFamily="34" charset="0"/>
              <a:buChar char="•"/>
            </a:pPr>
            <a:r>
              <a:rPr lang="pt-BR" sz="2800" dirty="0">
                <a:solidFill>
                  <a:srgbClr val="0000CC"/>
                </a:solidFill>
                <a:latin typeface="Arial" panose="020B0604020202020204" pitchFamily="34" charset="0"/>
                <a:cs typeface="Arial" panose="020B0604020202020204" pitchFamily="34" charset="0"/>
              </a:rPr>
              <a:t>Exemplo: O oxigênio liga-se a hemácia sendo transportado pelo sangue até as células. </a:t>
            </a:r>
          </a:p>
          <a:p>
            <a:pPr marL="457200" indent="-457200">
              <a:buFont typeface="Arial" panose="020B0604020202020204" pitchFamily="34" charset="0"/>
              <a:buChar char="•"/>
            </a:pPr>
            <a:r>
              <a:rPr lang="pt-BR" sz="2800" dirty="0">
                <a:solidFill>
                  <a:srgbClr val="0000CC"/>
                </a:solidFill>
                <a:latin typeface="Arial" panose="020B0604020202020204" pitchFamily="34" charset="0"/>
                <a:cs typeface="Arial" panose="020B0604020202020204" pitchFamily="34" charset="0"/>
              </a:rPr>
              <a:t>O conhecimento cientifico não é absoluto, pode ocorrer mudanças com novas descobertas.</a:t>
            </a:r>
          </a:p>
          <a:p>
            <a:pPr marL="457200" indent="-457200">
              <a:buFont typeface="Arial" panose="020B0604020202020204" pitchFamily="34" charset="0"/>
              <a:buChar char="•"/>
            </a:pPr>
            <a:r>
              <a:rPr lang="en-US" sz="2800" dirty="0">
                <a:solidFill>
                  <a:srgbClr val="0000CC"/>
                </a:solidFill>
                <a:latin typeface="Arial" panose="020B0604020202020204" pitchFamily="34" charset="0"/>
                <a:cs typeface="Arial" panose="020B0604020202020204" pitchFamily="34" charset="0"/>
              </a:rPr>
              <a:t>O</a:t>
            </a:r>
            <a:r>
              <a:rPr lang="pt-BR" sz="2800" dirty="0">
                <a:solidFill>
                  <a:srgbClr val="0000CC"/>
                </a:solidFill>
                <a:latin typeface="Arial" panose="020B0604020202020204" pitchFamily="34" charset="0"/>
                <a:cs typeface="Arial" panose="020B0604020202020204" pitchFamily="34" charset="0"/>
              </a:rPr>
              <a:t> conhecimento </a:t>
            </a:r>
            <a:r>
              <a:rPr lang="pt-BR" sz="3200" dirty="0">
                <a:solidFill>
                  <a:srgbClr val="0000CC"/>
                </a:solidFill>
                <a:latin typeface="Arial" panose="020B0604020202020204" pitchFamily="34" charset="0"/>
                <a:cs typeface="Arial" panose="020B0604020202020204" pitchFamily="34" charset="0"/>
              </a:rPr>
              <a:t>seria</a:t>
            </a:r>
            <a:r>
              <a:rPr lang="pt-BR" sz="2800" dirty="0">
                <a:solidFill>
                  <a:srgbClr val="0000CC"/>
                </a:solidFill>
                <a:latin typeface="Arial" panose="020B0604020202020204" pitchFamily="34" charset="0"/>
                <a:cs typeface="Arial" panose="020B0604020202020204" pitchFamily="34" charset="0"/>
              </a:rPr>
              <a:t> ilimitado? </a:t>
            </a:r>
          </a:p>
        </p:txBody>
      </p:sp>
    </p:spTree>
    <p:extLst>
      <p:ext uri="{BB962C8B-B14F-4D97-AF65-F5344CB8AC3E}">
        <p14:creationId xmlns:p14="http://schemas.microsoft.com/office/powerpoint/2010/main" val="40546226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A55A5438-A2DA-498A-87A6-3C69818A1845}"/>
              </a:ext>
            </a:extLst>
          </p:cNvPr>
          <p:cNvSpPr>
            <a:spLocks noGrp="1"/>
          </p:cNvSpPr>
          <p:nvPr>
            <p:ph type="sldNum" sz="quarter" idx="12"/>
          </p:nvPr>
        </p:nvSpPr>
        <p:spPr/>
        <p:txBody>
          <a:bodyPr/>
          <a:lstStyle/>
          <a:p>
            <a:fld id="{2754ED01-E2A0-4C1E-8E21-014B99041579}" type="slidenum">
              <a:rPr lang="en-US" smtClean="0"/>
              <a:pPr/>
              <a:t>60</a:t>
            </a:fld>
            <a:endParaRPr lang="en-US" dirty="0"/>
          </a:p>
        </p:txBody>
      </p:sp>
      <p:pic>
        <p:nvPicPr>
          <p:cNvPr id="5" name="Imagem 4">
            <a:extLst>
              <a:ext uri="{FF2B5EF4-FFF2-40B4-BE49-F238E27FC236}">
                <a16:creationId xmlns:a16="http://schemas.microsoft.com/office/drawing/2014/main" id="{7D5B8EC3-BF40-4228-8C75-DDC97F53CB89}"/>
              </a:ext>
            </a:extLst>
          </p:cNvPr>
          <p:cNvPicPr>
            <a:picLocks noChangeAspect="1"/>
          </p:cNvPicPr>
          <p:nvPr/>
        </p:nvPicPr>
        <p:blipFill>
          <a:blip r:embed="rId2"/>
          <a:stretch>
            <a:fillRect/>
          </a:stretch>
        </p:blipFill>
        <p:spPr>
          <a:xfrm>
            <a:off x="294770" y="190916"/>
            <a:ext cx="8220580" cy="6165435"/>
          </a:xfrm>
          <a:prstGeom prst="rect">
            <a:avLst/>
          </a:prstGeom>
        </p:spPr>
      </p:pic>
    </p:spTree>
    <p:extLst>
      <p:ext uri="{BB962C8B-B14F-4D97-AF65-F5344CB8AC3E}">
        <p14:creationId xmlns:p14="http://schemas.microsoft.com/office/powerpoint/2010/main" val="28328411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CA41F297-9120-49E1-8D6A-3912E381110A}"/>
              </a:ext>
            </a:extLst>
          </p:cNvPr>
          <p:cNvSpPr>
            <a:spLocks noGrp="1"/>
          </p:cNvSpPr>
          <p:nvPr>
            <p:ph type="sldNum" sz="quarter" idx="12"/>
          </p:nvPr>
        </p:nvSpPr>
        <p:spPr/>
        <p:txBody>
          <a:bodyPr/>
          <a:lstStyle/>
          <a:p>
            <a:fld id="{2754ED01-E2A0-4C1E-8E21-014B99041579}" type="slidenum">
              <a:rPr lang="en-US" smtClean="0"/>
              <a:pPr/>
              <a:t>61</a:t>
            </a:fld>
            <a:endParaRPr lang="en-US" dirty="0"/>
          </a:p>
        </p:txBody>
      </p:sp>
      <p:pic>
        <p:nvPicPr>
          <p:cNvPr id="5" name="Imagem 4">
            <a:extLst>
              <a:ext uri="{FF2B5EF4-FFF2-40B4-BE49-F238E27FC236}">
                <a16:creationId xmlns:a16="http://schemas.microsoft.com/office/drawing/2014/main" id="{0D23F168-80D6-48C7-8FE1-4BA43F523935}"/>
              </a:ext>
            </a:extLst>
          </p:cNvPr>
          <p:cNvPicPr>
            <a:picLocks noChangeAspect="1"/>
          </p:cNvPicPr>
          <p:nvPr/>
        </p:nvPicPr>
        <p:blipFill rotWithShape="1">
          <a:blip r:embed="rId2"/>
          <a:srcRect l="22903" t="23477" r="23710" b="4265"/>
          <a:stretch/>
        </p:blipFill>
        <p:spPr>
          <a:xfrm>
            <a:off x="442452" y="210216"/>
            <a:ext cx="8072898" cy="6146135"/>
          </a:xfrm>
          <a:prstGeom prst="rect">
            <a:avLst/>
          </a:prstGeom>
        </p:spPr>
      </p:pic>
    </p:spTree>
    <p:extLst>
      <p:ext uri="{BB962C8B-B14F-4D97-AF65-F5344CB8AC3E}">
        <p14:creationId xmlns:p14="http://schemas.microsoft.com/office/powerpoint/2010/main" val="42608551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62</a:t>
            </a:fld>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6" y="122348"/>
            <a:ext cx="6143222" cy="659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6304209" y="4961042"/>
            <a:ext cx="2601532" cy="584775"/>
          </a:xfrm>
          <a:prstGeom prst="rect">
            <a:avLst/>
          </a:prstGeom>
          <a:noFill/>
        </p:spPr>
        <p:txBody>
          <a:bodyPr wrap="square" rtlCol="0">
            <a:spAutoFit/>
          </a:bodyPr>
          <a:lstStyle/>
          <a:p>
            <a:r>
              <a:rPr lang="pt-BR" sz="3200" dirty="0"/>
              <a:t>Fecundação </a:t>
            </a:r>
          </a:p>
        </p:txBody>
      </p:sp>
      <p:cxnSp>
        <p:nvCxnSpPr>
          <p:cNvPr id="7" name="Conector de seta reta 6"/>
          <p:cNvCxnSpPr/>
          <p:nvPr/>
        </p:nvCxnSpPr>
        <p:spPr>
          <a:xfrm flipH="1">
            <a:off x="3544913" y="5434885"/>
            <a:ext cx="3393578" cy="4088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CaixaDeTexto 10"/>
          <p:cNvSpPr txBox="1"/>
          <p:nvPr/>
        </p:nvSpPr>
        <p:spPr>
          <a:xfrm>
            <a:off x="5344733" y="6078826"/>
            <a:ext cx="3618963" cy="461665"/>
          </a:xfrm>
          <a:prstGeom prst="rect">
            <a:avLst/>
          </a:prstGeom>
          <a:noFill/>
        </p:spPr>
        <p:txBody>
          <a:bodyPr wrap="square" rtlCol="0">
            <a:spAutoFit/>
          </a:bodyPr>
          <a:lstStyle/>
          <a:p>
            <a:r>
              <a:rPr lang="pt-BR" sz="2400" dirty="0"/>
              <a:t>1ª célula do organismo</a:t>
            </a:r>
          </a:p>
        </p:txBody>
      </p:sp>
      <p:cxnSp>
        <p:nvCxnSpPr>
          <p:cNvPr id="13" name="Conector de seta reta 12"/>
          <p:cNvCxnSpPr/>
          <p:nvPr/>
        </p:nvCxnSpPr>
        <p:spPr>
          <a:xfrm flipH="1">
            <a:off x="3786390" y="6309658"/>
            <a:ext cx="1687131" cy="23083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599" y="2382592"/>
            <a:ext cx="2824751" cy="222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679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63</a:t>
            </a:fld>
            <a:endParaRPr lang="en-US" dirty="0"/>
          </a:p>
        </p:txBody>
      </p:sp>
      <p:pic>
        <p:nvPicPr>
          <p:cNvPr id="6" name="Imagem 5"/>
          <p:cNvPicPr>
            <a:picLocks noChangeAspect="1"/>
          </p:cNvPicPr>
          <p:nvPr/>
        </p:nvPicPr>
        <p:blipFill rotWithShape="1">
          <a:blip r:embed="rId2"/>
          <a:srcRect l="38615" t="-15132" r="-19371" b="26510"/>
          <a:stretch/>
        </p:blipFill>
        <p:spPr>
          <a:xfrm>
            <a:off x="324464" y="1097408"/>
            <a:ext cx="3012732" cy="5441505"/>
          </a:xfrm>
          <a:prstGeom prst="rect">
            <a:avLst/>
          </a:prstGeom>
        </p:spPr>
      </p:pic>
      <p:sp>
        <p:nvSpPr>
          <p:cNvPr id="7" name="Retângulo 6"/>
          <p:cNvSpPr/>
          <p:nvPr/>
        </p:nvSpPr>
        <p:spPr>
          <a:xfrm>
            <a:off x="3011878" y="2176422"/>
            <a:ext cx="4102376" cy="2062103"/>
          </a:xfrm>
          <a:prstGeom prst="rect">
            <a:avLst/>
          </a:prstGeom>
        </p:spPr>
        <p:txBody>
          <a:bodyPr wrap="square">
            <a:spAutoFit/>
          </a:bodyPr>
          <a:lstStyle/>
          <a:p>
            <a:r>
              <a:rPr lang="pt-BR" sz="3200" dirty="0"/>
              <a:t>Reprodução.</a:t>
            </a:r>
          </a:p>
          <a:p>
            <a:r>
              <a:rPr lang="pt-BR" sz="3200" dirty="0"/>
              <a:t>Organismos (seres</a:t>
            </a:r>
          </a:p>
          <a:p>
            <a:r>
              <a:rPr lang="pt-BR" sz="3200" dirty="0"/>
              <a:t>vivos) reproduzem</a:t>
            </a:r>
          </a:p>
          <a:p>
            <a:r>
              <a:rPr lang="pt-BR" sz="3200" dirty="0"/>
              <a:t>a própria espécie.</a:t>
            </a:r>
          </a:p>
        </p:txBody>
      </p:sp>
      <p:pic>
        <p:nvPicPr>
          <p:cNvPr id="3" name="Imagem 2">
            <a:extLst>
              <a:ext uri="{FF2B5EF4-FFF2-40B4-BE49-F238E27FC236}">
                <a16:creationId xmlns:a16="http://schemas.microsoft.com/office/drawing/2014/main" id="{55078008-8EE4-4E04-AE61-6A82E095D1DD}"/>
              </a:ext>
            </a:extLst>
          </p:cNvPr>
          <p:cNvPicPr>
            <a:picLocks noChangeAspect="1"/>
          </p:cNvPicPr>
          <p:nvPr/>
        </p:nvPicPr>
        <p:blipFill>
          <a:blip r:embed="rId3"/>
          <a:stretch>
            <a:fillRect/>
          </a:stretch>
        </p:blipFill>
        <p:spPr>
          <a:xfrm>
            <a:off x="324464" y="398686"/>
            <a:ext cx="2867025" cy="1590675"/>
          </a:xfrm>
          <a:prstGeom prst="rect">
            <a:avLst/>
          </a:prstGeom>
        </p:spPr>
      </p:pic>
      <p:pic>
        <p:nvPicPr>
          <p:cNvPr id="5" name="Imagem 4">
            <a:extLst>
              <a:ext uri="{FF2B5EF4-FFF2-40B4-BE49-F238E27FC236}">
                <a16:creationId xmlns:a16="http://schemas.microsoft.com/office/drawing/2014/main" id="{8B397FE0-2338-42D7-B31A-6AA1119E9699}"/>
              </a:ext>
            </a:extLst>
          </p:cNvPr>
          <p:cNvPicPr>
            <a:picLocks noChangeAspect="1"/>
          </p:cNvPicPr>
          <p:nvPr/>
        </p:nvPicPr>
        <p:blipFill>
          <a:blip r:embed="rId4"/>
          <a:stretch>
            <a:fillRect/>
          </a:stretch>
        </p:blipFill>
        <p:spPr>
          <a:xfrm>
            <a:off x="2936293" y="4471988"/>
            <a:ext cx="3810000" cy="2066925"/>
          </a:xfrm>
          <a:prstGeom prst="rect">
            <a:avLst/>
          </a:prstGeom>
        </p:spPr>
      </p:pic>
      <p:pic>
        <p:nvPicPr>
          <p:cNvPr id="9" name="Imagem 8">
            <a:extLst>
              <a:ext uri="{FF2B5EF4-FFF2-40B4-BE49-F238E27FC236}">
                <a16:creationId xmlns:a16="http://schemas.microsoft.com/office/drawing/2014/main" id="{18D5EEAD-7B93-4265-9C49-F7136E79D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853" y="4234273"/>
            <a:ext cx="2143125" cy="2133600"/>
          </a:xfrm>
          <a:prstGeom prst="rect">
            <a:avLst/>
          </a:prstGeom>
        </p:spPr>
      </p:pic>
      <p:sp>
        <p:nvSpPr>
          <p:cNvPr id="10" name="CaixaDeTexto 9">
            <a:extLst>
              <a:ext uri="{FF2B5EF4-FFF2-40B4-BE49-F238E27FC236}">
                <a16:creationId xmlns:a16="http://schemas.microsoft.com/office/drawing/2014/main" id="{D55B3B60-7553-4C85-A436-E6FC6A0BF2EA}"/>
              </a:ext>
            </a:extLst>
          </p:cNvPr>
          <p:cNvSpPr txBox="1"/>
          <p:nvPr/>
        </p:nvSpPr>
        <p:spPr>
          <a:xfrm>
            <a:off x="3263454" y="490127"/>
            <a:ext cx="5204445" cy="954107"/>
          </a:xfrm>
          <a:prstGeom prst="rect">
            <a:avLst/>
          </a:prstGeom>
          <a:noFill/>
        </p:spPr>
        <p:txBody>
          <a:bodyPr wrap="square" rtlCol="0">
            <a:spAutoFit/>
          </a:bodyPr>
          <a:lstStyle/>
          <a:p>
            <a:r>
              <a:rPr lang="pt-BR" sz="2800" dirty="0"/>
              <a:t>Variabilidade genética origina-se da  reprodução sexuada </a:t>
            </a:r>
          </a:p>
        </p:txBody>
      </p:sp>
    </p:spTree>
    <p:extLst>
      <p:ext uri="{BB962C8B-B14F-4D97-AF65-F5344CB8AC3E}">
        <p14:creationId xmlns:p14="http://schemas.microsoft.com/office/powerpoint/2010/main" val="35628051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nvPr>
        </p:nvGraphicFramePr>
        <p:xfrm>
          <a:off x="167052" y="193431"/>
          <a:ext cx="8792310" cy="5802923"/>
        </p:xfrm>
        <a:graphic>
          <a:graphicData uri="http://schemas.openxmlformats.org/drawingml/2006/table">
            <a:tbl>
              <a:tblPr firstRow="1" bandRow="1">
                <a:tableStyleId>{21E4AEA4-8DFA-4A89-87EB-49C32662AFE0}</a:tableStyleId>
              </a:tblPr>
              <a:tblGrid>
                <a:gridCol w="4396155">
                  <a:extLst>
                    <a:ext uri="{9D8B030D-6E8A-4147-A177-3AD203B41FA5}">
                      <a16:colId xmlns:a16="http://schemas.microsoft.com/office/drawing/2014/main" val="20000"/>
                    </a:ext>
                  </a:extLst>
                </a:gridCol>
                <a:gridCol w="4396155">
                  <a:extLst>
                    <a:ext uri="{9D8B030D-6E8A-4147-A177-3AD203B41FA5}">
                      <a16:colId xmlns:a16="http://schemas.microsoft.com/office/drawing/2014/main" val="20001"/>
                    </a:ext>
                  </a:extLst>
                </a:gridCol>
              </a:tblGrid>
              <a:tr h="607283">
                <a:tc>
                  <a:txBody>
                    <a:bodyPr/>
                    <a:lstStyle/>
                    <a:p>
                      <a:pPr algn="ctr"/>
                      <a:r>
                        <a:rPr lang="pt-BR" sz="2400" dirty="0"/>
                        <a:t>Reprodução Assexuada</a:t>
                      </a:r>
                    </a:p>
                  </a:txBody>
                  <a:tcPr marL="68580" marR="68580" marT="34290" marB="34290"/>
                </a:tc>
                <a:tc>
                  <a:txBody>
                    <a:bodyPr/>
                    <a:lstStyle/>
                    <a:p>
                      <a:pPr algn="ctr"/>
                      <a:r>
                        <a:rPr lang="pt-BR" sz="2400" dirty="0"/>
                        <a:t>Reprodução Sexuada</a:t>
                      </a:r>
                    </a:p>
                  </a:txBody>
                  <a:tcPr marL="68580" marR="68580" marT="34290" marB="34290"/>
                </a:tc>
                <a:extLst>
                  <a:ext uri="{0D108BD9-81ED-4DB2-BD59-A6C34878D82A}">
                    <a16:rowId xmlns:a16="http://schemas.microsoft.com/office/drawing/2014/main" val="10000"/>
                  </a:ext>
                </a:extLst>
              </a:tr>
              <a:tr h="5195640">
                <a:tc>
                  <a:txBody>
                    <a:bodyPr/>
                    <a:lstStyle/>
                    <a:p>
                      <a:pPr marL="285750" indent="-285750">
                        <a:buFont typeface="Arial" panose="020B0604020202020204" pitchFamily="34" charset="0"/>
                        <a:buChar char="•"/>
                      </a:pPr>
                      <a:r>
                        <a:rPr lang="pt-BR" sz="2000" b="1" dirty="0"/>
                        <a:t>Não</a:t>
                      </a:r>
                      <a:r>
                        <a:rPr lang="pt-BR" sz="2000" b="1" baseline="0" dirty="0"/>
                        <a:t> há participação de gametas(células sexuais);</a:t>
                      </a:r>
                    </a:p>
                    <a:p>
                      <a:pPr marL="285750" indent="-285750">
                        <a:buFont typeface="Arial" panose="020B0604020202020204" pitchFamily="34" charset="0"/>
                        <a:buChar char="•"/>
                      </a:pPr>
                      <a:r>
                        <a:rPr lang="pt-BR" sz="2000" b="1" baseline="0" dirty="0"/>
                        <a:t>O próprio individuo dá origem a outros seres geneticamente idênticos à ele;</a:t>
                      </a:r>
                    </a:p>
                    <a:p>
                      <a:pPr marL="285750" indent="-285750">
                        <a:buFont typeface="Arial" panose="020B0604020202020204" pitchFamily="34" charset="0"/>
                        <a:buChar char="•"/>
                      </a:pPr>
                      <a:r>
                        <a:rPr lang="pt-BR" sz="2000" b="1" baseline="0" dirty="0"/>
                        <a:t>O descendentes possuem as mesmas características do individuo original(recebem cópias iguais do DNA).</a:t>
                      </a:r>
                    </a:p>
                    <a:p>
                      <a:pPr marL="285750" indent="-285750">
                        <a:buFont typeface="Arial" panose="020B0604020202020204" pitchFamily="34" charset="0"/>
                        <a:buChar char="•"/>
                      </a:pPr>
                      <a:r>
                        <a:rPr lang="pt-BR" sz="2000" b="1" baseline="0" dirty="0"/>
                        <a:t>Exemplos: amebas, bactérias e corais.</a:t>
                      </a:r>
                    </a:p>
                    <a:p>
                      <a:pPr marL="0" indent="0">
                        <a:buFont typeface="Arial" panose="020B0604020202020204" pitchFamily="34" charset="0"/>
                        <a:buNone/>
                      </a:pPr>
                      <a:endParaRPr lang="pt-BR" sz="1500" baseline="0" dirty="0"/>
                    </a:p>
                  </a:txBody>
                  <a:tcPr marL="68580" marR="68580" marT="34290" marB="34290"/>
                </a:tc>
                <a:tc>
                  <a:txBody>
                    <a:bodyPr/>
                    <a:lstStyle/>
                    <a:p>
                      <a:pPr marL="285750" indent="-285750">
                        <a:buFont typeface="Arial" panose="020B0604020202020204" pitchFamily="34" charset="0"/>
                        <a:buChar char="•"/>
                      </a:pPr>
                      <a:r>
                        <a:rPr lang="pt-BR" sz="2400" b="1" dirty="0"/>
                        <a:t>Ocorre com a participação dos gametas;</a:t>
                      </a:r>
                    </a:p>
                    <a:p>
                      <a:pPr marL="285750" indent="-285750">
                        <a:buFont typeface="Arial" panose="020B0604020202020204" pitchFamily="34" charset="0"/>
                        <a:buChar char="•"/>
                      </a:pPr>
                      <a:r>
                        <a:rPr lang="pt-BR" sz="2400" b="1" dirty="0"/>
                        <a:t>Os descendentes são geneticamente diferentes daqueles que os originou;</a:t>
                      </a:r>
                    </a:p>
                    <a:p>
                      <a:pPr marL="285750" indent="-285750">
                        <a:buFont typeface="Arial" panose="020B0604020202020204" pitchFamily="34" charset="0"/>
                        <a:buChar char="•"/>
                      </a:pPr>
                      <a:r>
                        <a:rPr lang="pt-BR" sz="2400" b="1" dirty="0"/>
                        <a:t>Os descendente</a:t>
                      </a:r>
                      <a:r>
                        <a:rPr lang="pt-BR" sz="2400" b="1" baseline="0" dirty="0"/>
                        <a:t> resultam da combinação das características dos pais;</a:t>
                      </a:r>
                    </a:p>
                    <a:p>
                      <a:pPr marL="285750" indent="-285750">
                        <a:buFont typeface="Arial" panose="020B0604020202020204" pitchFamily="34" charset="0"/>
                        <a:buChar char="•"/>
                      </a:pPr>
                      <a:r>
                        <a:rPr lang="pt-BR" sz="2400" b="1" baseline="0" dirty="0"/>
                        <a:t>Maior variabilidade.</a:t>
                      </a:r>
                    </a:p>
                    <a:p>
                      <a:pPr marL="285750" indent="-285750">
                        <a:buFont typeface="Arial" panose="020B0604020202020204" pitchFamily="34" charset="0"/>
                        <a:buChar char="•"/>
                      </a:pPr>
                      <a:r>
                        <a:rPr lang="pt-BR" sz="2400" b="1" baseline="0" dirty="0"/>
                        <a:t>Exemplos: animais e plantas.</a:t>
                      </a:r>
                      <a:endParaRPr lang="pt-BR" sz="2400" b="1" dirty="0"/>
                    </a:p>
                  </a:txBody>
                  <a:tcPr marL="68580" marR="68580" marT="34290" marB="34290"/>
                </a:tc>
                <a:extLst>
                  <a:ext uri="{0D108BD9-81ED-4DB2-BD59-A6C34878D82A}">
                    <a16:rowId xmlns:a16="http://schemas.microsoft.com/office/drawing/2014/main" val="10001"/>
                  </a:ext>
                </a:extLst>
              </a:tr>
            </a:tbl>
          </a:graphicData>
        </a:graphic>
      </p:graphicFrame>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248" y="4505928"/>
            <a:ext cx="3550704" cy="1912942"/>
          </a:xfrm>
          <a:prstGeom prst="rect">
            <a:avLst/>
          </a:prstGeom>
          <a:ln>
            <a:noFill/>
          </a:ln>
          <a:effectLst>
            <a:outerShdw blurRad="190500" algn="tl" rotWithShape="0">
              <a:srgbClr val="000000">
                <a:alpha val="70000"/>
              </a:srgbClr>
            </a:outerShdw>
          </a:effectLst>
        </p:spPr>
      </p:pic>
      <p:pic>
        <p:nvPicPr>
          <p:cNvPr id="2" name="Imagem 1"/>
          <p:cNvPicPr>
            <a:picLocks noChangeAspect="1"/>
          </p:cNvPicPr>
          <p:nvPr/>
        </p:nvPicPr>
        <p:blipFill rotWithShape="1">
          <a:blip r:embed="rId3">
            <a:extLst>
              <a:ext uri="{28A0092B-C50C-407E-A947-70E740481C1C}">
                <a14:useLocalDpi xmlns:a14="http://schemas.microsoft.com/office/drawing/2010/main" val="0"/>
              </a:ext>
            </a:extLst>
          </a:blip>
          <a:srcRect l="1121" t="3095" r="2751" b="3095"/>
          <a:stretch/>
        </p:blipFill>
        <p:spPr>
          <a:xfrm>
            <a:off x="5337303" y="4840778"/>
            <a:ext cx="3233169" cy="18631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3701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65</a:t>
            </a:fld>
            <a:endParaRPr lang="en-US" dirty="0"/>
          </a:p>
        </p:txBody>
      </p:sp>
      <p:pic>
        <p:nvPicPr>
          <p:cNvPr id="7" name="Imagem 6"/>
          <p:cNvPicPr>
            <a:picLocks noChangeAspect="1"/>
          </p:cNvPicPr>
          <p:nvPr/>
        </p:nvPicPr>
        <p:blipFill rotWithShape="1">
          <a:blip r:embed="rId2"/>
          <a:srcRect l="25735" b="21293"/>
          <a:stretch/>
        </p:blipFill>
        <p:spPr>
          <a:xfrm>
            <a:off x="343002" y="2167812"/>
            <a:ext cx="2766445" cy="3584060"/>
          </a:xfrm>
          <a:prstGeom prst="rect">
            <a:avLst/>
          </a:prstGeom>
        </p:spPr>
      </p:pic>
      <p:sp>
        <p:nvSpPr>
          <p:cNvPr id="8" name="Retângulo 7"/>
          <p:cNvSpPr/>
          <p:nvPr/>
        </p:nvSpPr>
        <p:spPr>
          <a:xfrm>
            <a:off x="3725090" y="4212640"/>
            <a:ext cx="5108713" cy="2308324"/>
          </a:xfrm>
          <a:prstGeom prst="rect">
            <a:avLst/>
          </a:prstGeom>
        </p:spPr>
        <p:txBody>
          <a:bodyPr wrap="square">
            <a:spAutoFit/>
          </a:bodyPr>
          <a:lstStyle/>
          <a:p>
            <a:pPr algn="just"/>
            <a:r>
              <a:rPr lang="pt-BR" sz="2400" dirty="0"/>
              <a:t>Resposta ao ambiente. Esta vênus-papa-moscas fechou-se rapidamente em resposta ao estímulo ambiental de uma libélula que pousou em sua armadilha aberta.</a:t>
            </a:r>
          </a:p>
          <a:p>
            <a:pPr algn="just"/>
            <a:r>
              <a:rPr lang="pt-BR" sz="2400" dirty="0"/>
              <a:t>Irritabilidade ou respostas a estímulos. </a:t>
            </a:r>
          </a:p>
        </p:txBody>
      </p:sp>
      <p:pic>
        <p:nvPicPr>
          <p:cNvPr id="9" name="Imagem 8"/>
          <p:cNvPicPr>
            <a:picLocks noChangeAspect="1"/>
          </p:cNvPicPr>
          <p:nvPr/>
        </p:nvPicPr>
        <p:blipFill>
          <a:blip r:embed="rId3"/>
          <a:stretch>
            <a:fillRect/>
          </a:stretch>
        </p:blipFill>
        <p:spPr>
          <a:xfrm>
            <a:off x="3340523" y="1297710"/>
            <a:ext cx="3605304" cy="2714418"/>
          </a:xfrm>
          <a:prstGeom prst="rect">
            <a:avLst/>
          </a:prstGeom>
        </p:spPr>
      </p:pic>
      <p:sp>
        <p:nvSpPr>
          <p:cNvPr id="2" name="CaixaDeTexto 1">
            <a:extLst>
              <a:ext uri="{FF2B5EF4-FFF2-40B4-BE49-F238E27FC236}">
                <a16:creationId xmlns:a16="http://schemas.microsoft.com/office/drawing/2014/main" id="{42EEF7B6-8DEF-403C-B057-520B5993AF0C}"/>
              </a:ext>
            </a:extLst>
          </p:cNvPr>
          <p:cNvSpPr txBox="1"/>
          <p:nvPr/>
        </p:nvSpPr>
        <p:spPr>
          <a:xfrm>
            <a:off x="545690" y="551123"/>
            <a:ext cx="8155858" cy="646331"/>
          </a:xfrm>
          <a:prstGeom prst="rect">
            <a:avLst/>
          </a:prstGeom>
          <a:noFill/>
        </p:spPr>
        <p:txBody>
          <a:bodyPr wrap="square" rtlCol="0">
            <a:spAutoFit/>
          </a:bodyPr>
          <a:lstStyle/>
          <a:p>
            <a:r>
              <a:rPr lang="pt-BR" dirty="0">
                <a:solidFill>
                  <a:srgbClr val="FF0000"/>
                </a:solidFill>
              </a:rPr>
              <a:t>Plantas carnívora </a:t>
            </a:r>
            <a:r>
              <a:rPr lang="pt-BR" dirty="0"/>
              <a:t>usa insetos como forma de obter nitrogênio de proteínas e sais minerais em ambientes com carência dessas substâncias. </a:t>
            </a:r>
          </a:p>
        </p:txBody>
      </p:sp>
    </p:spTree>
    <p:extLst>
      <p:ext uri="{BB962C8B-B14F-4D97-AF65-F5344CB8AC3E}">
        <p14:creationId xmlns:p14="http://schemas.microsoft.com/office/powerpoint/2010/main" val="28201160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9808" y="448409"/>
            <a:ext cx="5972372" cy="5464868"/>
          </a:xfrm>
        </p:spPr>
        <p:txBody>
          <a:bodyPr>
            <a:normAutofit/>
          </a:bodyPr>
          <a:lstStyle/>
          <a:p>
            <a:pPr marL="0" indent="0" algn="just"/>
            <a:r>
              <a:rPr lang="pt-BR" dirty="0"/>
              <a:t>	</a:t>
            </a:r>
            <a:r>
              <a:rPr lang="pt-BR" sz="2400" dirty="0"/>
              <a:t>Os seres vivos são capazes de reagir aos </a:t>
            </a:r>
            <a:r>
              <a:rPr lang="pt-BR" sz="2400" dirty="0">
                <a:solidFill>
                  <a:srgbClr val="FF0000"/>
                </a:solidFill>
              </a:rPr>
              <a:t>estímulos</a:t>
            </a:r>
            <a:r>
              <a:rPr lang="pt-BR" sz="2400" dirty="0"/>
              <a:t> do ambiente, seja a procura de alimento, movimentação ou fuga de predadores. Organismos complexos, como os mamíferos, possuem órgãos especializados em receber estímulos ambientais, como os nossos sentidos.</a:t>
            </a:r>
          </a:p>
          <a:p>
            <a:pPr marL="0" indent="0" algn="just"/>
            <a:r>
              <a:rPr lang="pt-BR" sz="2400" dirty="0"/>
              <a:t>	As plantas também apresentam reação à </a:t>
            </a:r>
            <a:r>
              <a:rPr lang="pt-BR" sz="2400" dirty="0">
                <a:solidFill>
                  <a:srgbClr val="FF0000"/>
                </a:solidFill>
              </a:rPr>
              <a:t>estímulos, </a:t>
            </a:r>
            <a:r>
              <a:rPr lang="pt-BR" sz="2400" dirty="0"/>
              <a:t>como os girassóis que movem-se em direção a radiação solar e as folhas da sensitiva que fecham ao serem tocadas.</a:t>
            </a:r>
          </a:p>
          <a:p>
            <a:pPr marL="0" indent="0"/>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180" y="496028"/>
            <a:ext cx="2862064" cy="2146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3780" t="5795" r="3611" b="4206"/>
          <a:stretch/>
        </p:blipFill>
        <p:spPr>
          <a:xfrm>
            <a:off x="6153319" y="3217529"/>
            <a:ext cx="2990681" cy="2217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4"/>
          <a:stretch>
            <a:fillRect/>
          </a:stretch>
        </p:blipFill>
        <p:spPr>
          <a:xfrm>
            <a:off x="3703535" y="5040828"/>
            <a:ext cx="2426019" cy="1817172"/>
          </a:xfrm>
          <a:prstGeom prst="rect">
            <a:avLst/>
          </a:prstGeom>
        </p:spPr>
      </p:pic>
      <p:sp>
        <p:nvSpPr>
          <p:cNvPr id="6" name="Retângulo 5"/>
          <p:cNvSpPr/>
          <p:nvPr/>
        </p:nvSpPr>
        <p:spPr>
          <a:xfrm>
            <a:off x="2127915" y="5250219"/>
            <a:ext cx="1675459" cy="369332"/>
          </a:xfrm>
          <a:prstGeom prst="rect">
            <a:avLst/>
          </a:prstGeom>
        </p:spPr>
        <p:txBody>
          <a:bodyPr wrap="none">
            <a:spAutoFit/>
          </a:bodyPr>
          <a:lstStyle/>
          <a:p>
            <a:r>
              <a:rPr lang="pt-BR" dirty="0"/>
              <a:t>Mimosa pudica</a:t>
            </a:r>
          </a:p>
        </p:txBody>
      </p:sp>
      <p:sp>
        <p:nvSpPr>
          <p:cNvPr id="7" name="Retângulo 6"/>
          <p:cNvSpPr/>
          <p:nvPr/>
        </p:nvSpPr>
        <p:spPr>
          <a:xfrm>
            <a:off x="176532" y="6035367"/>
            <a:ext cx="3902765" cy="646331"/>
          </a:xfrm>
          <a:prstGeom prst="rect">
            <a:avLst/>
          </a:prstGeom>
        </p:spPr>
        <p:txBody>
          <a:bodyPr wrap="square">
            <a:spAutoFit/>
          </a:bodyPr>
          <a:lstStyle/>
          <a:p>
            <a:r>
              <a:rPr lang="pt-BR" dirty="0"/>
              <a:t>Reação e Movimento</a:t>
            </a:r>
          </a:p>
          <a:p>
            <a:r>
              <a:rPr lang="pt-BR" dirty="0"/>
              <a:t>Irritabilidade e reatividade</a:t>
            </a:r>
          </a:p>
        </p:txBody>
      </p:sp>
    </p:spTree>
    <p:extLst>
      <p:ext uri="{BB962C8B-B14F-4D97-AF65-F5344CB8AC3E}">
        <p14:creationId xmlns:p14="http://schemas.microsoft.com/office/powerpoint/2010/main" val="26415881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67</a:t>
            </a:fld>
            <a:endParaRPr lang="en-US" dirty="0"/>
          </a:p>
        </p:txBody>
      </p:sp>
      <p:sp>
        <p:nvSpPr>
          <p:cNvPr id="5" name="Retângulo 4"/>
          <p:cNvSpPr/>
          <p:nvPr/>
        </p:nvSpPr>
        <p:spPr>
          <a:xfrm>
            <a:off x="960065" y="289896"/>
            <a:ext cx="3689208" cy="523220"/>
          </a:xfrm>
          <a:prstGeom prst="rect">
            <a:avLst/>
          </a:prstGeom>
        </p:spPr>
        <p:txBody>
          <a:bodyPr wrap="square">
            <a:spAutoFit/>
          </a:bodyPr>
          <a:lstStyle/>
          <a:p>
            <a:r>
              <a:rPr lang="pt-BR" sz="2800" b="1" dirty="0"/>
              <a:t>Reatividade</a:t>
            </a:r>
            <a:endParaRPr lang="pt-BR" sz="2800" dirty="0"/>
          </a:p>
        </p:txBody>
      </p:sp>
      <p:sp>
        <p:nvSpPr>
          <p:cNvPr id="6" name="Retângulo 5"/>
          <p:cNvSpPr/>
          <p:nvPr/>
        </p:nvSpPr>
        <p:spPr>
          <a:xfrm>
            <a:off x="180304" y="909102"/>
            <a:ext cx="8680361" cy="2308324"/>
          </a:xfrm>
          <a:prstGeom prst="rect">
            <a:avLst/>
          </a:prstGeom>
        </p:spPr>
        <p:txBody>
          <a:bodyPr wrap="square">
            <a:spAutoFit/>
          </a:bodyPr>
          <a:lstStyle/>
          <a:p>
            <a:pPr algn="just"/>
            <a:r>
              <a:rPr lang="pt-BR" sz="2400" dirty="0"/>
              <a:t>Outra característica dos seres vivos é a capacidade de reagir aos estímulos do meio ambiente. Chamamos de estímulo a qual quer alteração física ou química do ambiente capaz de desencadear uma reação num organismo. São exemplos a capacidade olfativa de um cão e o movimento de uma planta de girassol, em relação à posição do sol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04" y="3399122"/>
            <a:ext cx="6277862" cy="345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6738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68</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13" y="166643"/>
            <a:ext cx="4522160" cy="398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4739425" y="166643"/>
            <a:ext cx="4159876" cy="3108543"/>
          </a:xfrm>
          <a:prstGeom prst="rect">
            <a:avLst/>
          </a:prstGeom>
        </p:spPr>
        <p:txBody>
          <a:bodyPr wrap="square">
            <a:spAutoFit/>
          </a:bodyPr>
          <a:lstStyle/>
          <a:p>
            <a:pPr algn="just"/>
            <a:r>
              <a:rPr lang="pt-BR" sz="2800" dirty="0"/>
              <a:t>O arrepio é uma resposta do nosso corpo ao frio. Os pelos eretos e a  vasoconstrição na pele evitam a perda de energia térmica do corpo</a:t>
            </a:r>
            <a:r>
              <a:rPr lang="pt-BR" sz="2400" dirty="0"/>
              <a:t>.</a:t>
            </a:r>
          </a:p>
        </p:txBody>
      </p:sp>
      <p:sp>
        <p:nvSpPr>
          <p:cNvPr id="6" name="Retângulo 5"/>
          <p:cNvSpPr/>
          <p:nvPr/>
        </p:nvSpPr>
        <p:spPr>
          <a:xfrm>
            <a:off x="548128" y="4364796"/>
            <a:ext cx="7784503" cy="461665"/>
          </a:xfrm>
          <a:prstGeom prst="rect">
            <a:avLst/>
          </a:prstGeom>
        </p:spPr>
        <p:txBody>
          <a:bodyPr wrap="none">
            <a:spAutoFit/>
          </a:bodyPr>
          <a:lstStyle/>
          <a:p>
            <a:r>
              <a:rPr lang="pt-BR" sz="2400" b="1" dirty="0"/>
              <a:t>vasoconstrição  = Contração dos vasos sanguíneos</a:t>
            </a:r>
          </a:p>
        </p:txBody>
      </p:sp>
      <p:sp>
        <p:nvSpPr>
          <p:cNvPr id="2" name="Retângulo 1"/>
          <p:cNvSpPr/>
          <p:nvPr/>
        </p:nvSpPr>
        <p:spPr>
          <a:xfrm>
            <a:off x="4850295" y="5277270"/>
            <a:ext cx="4049005" cy="1384995"/>
          </a:xfrm>
          <a:prstGeom prst="rect">
            <a:avLst/>
          </a:prstGeom>
        </p:spPr>
        <p:txBody>
          <a:bodyPr wrap="square">
            <a:spAutoFit/>
          </a:bodyPr>
          <a:lstStyle/>
          <a:p>
            <a:r>
              <a:rPr lang="pt-BR" sz="2800" dirty="0"/>
              <a:t>Reação e Movimento</a:t>
            </a:r>
          </a:p>
          <a:p>
            <a:r>
              <a:rPr lang="pt-BR" sz="2800" dirty="0"/>
              <a:t>Irritabilidade e reatividade</a:t>
            </a:r>
          </a:p>
        </p:txBody>
      </p:sp>
    </p:spTree>
    <p:extLst>
      <p:ext uri="{BB962C8B-B14F-4D97-AF65-F5344CB8AC3E}">
        <p14:creationId xmlns:p14="http://schemas.microsoft.com/office/powerpoint/2010/main" val="42749956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2233" y="1825625"/>
            <a:ext cx="7739533" cy="4351338"/>
          </a:xfrm>
        </p:spPr>
      </p:pic>
      <p:sp>
        <p:nvSpPr>
          <p:cNvPr id="2" name="CaixaDeTexto 1"/>
          <p:cNvSpPr txBox="1"/>
          <p:nvPr/>
        </p:nvSpPr>
        <p:spPr>
          <a:xfrm>
            <a:off x="218942" y="154546"/>
            <a:ext cx="8706118" cy="1938992"/>
          </a:xfrm>
          <a:prstGeom prst="rect">
            <a:avLst/>
          </a:prstGeom>
          <a:noFill/>
        </p:spPr>
        <p:txBody>
          <a:bodyPr wrap="square" rtlCol="0">
            <a:spAutoFit/>
          </a:bodyPr>
          <a:lstStyle/>
          <a:p>
            <a:pPr algn="ctr"/>
            <a:r>
              <a:rPr lang="pt-BR" sz="4000" b="1" dirty="0">
                <a:ln>
                  <a:solidFill>
                    <a:srgbClr val="FFFF00"/>
                  </a:solidFill>
                </a:ln>
                <a:effectLst>
                  <a:outerShdw blurRad="38100" dist="38100" dir="2700000" algn="tl">
                    <a:srgbClr val="000000">
                      <a:alpha val="43137"/>
                    </a:srgbClr>
                  </a:outerShdw>
                  <a:reflection blurRad="6350" stA="50000" endA="300" endPos="50000" dist="29997" dir="5400000" sy="-100000" algn="bl" rotWithShape="0"/>
                </a:effectLst>
              </a:rPr>
              <a:t>Reação e Movimento</a:t>
            </a:r>
          </a:p>
          <a:p>
            <a:pPr algn="ctr"/>
            <a:r>
              <a:rPr lang="pt-BR" sz="4000" b="1" dirty="0">
                <a:ln>
                  <a:solidFill>
                    <a:srgbClr val="FFFF00"/>
                  </a:solidFill>
                </a:ln>
                <a:effectLst>
                  <a:outerShdw blurRad="38100" dist="38100" dir="2700000" algn="tl">
                    <a:srgbClr val="000000">
                      <a:alpha val="43137"/>
                    </a:srgbClr>
                  </a:outerShdw>
                  <a:reflection blurRad="6350" stA="50000" endA="300" endPos="50000" dist="29997" dir="5400000" sy="-100000" algn="bl" rotWithShape="0"/>
                </a:effectLst>
              </a:rPr>
              <a:t>Irritabilidade e reatividade</a:t>
            </a:r>
          </a:p>
          <a:p>
            <a:endParaRPr lang="pt-BR" sz="4000" dirty="0">
              <a:solidFill>
                <a:srgbClr val="FF0000"/>
              </a:solidFill>
            </a:endParaRPr>
          </a:p>
        </p:txBody>
      </p:sp>
    </p:spTree>
    <p:extLst>
      <p:ext uri="{BB962C8B-B14F-4D97-AF65-F5344CB8AC3E}">
        <p14:creationId xmlns:p14="http://schemas.microsoft.com/office/powerpoint/2010/main" val="7956613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3961" y="516194"/>
            <a:ext cx="8657724" cy="5430719"/>
          </a:xfrm>
        </p:spPr>
        <p:txBody>
          <a:bodyPr>
            <a:normAutofit fontScale="70000" lnSpcReduction="20000"/>
          </a:bodyPr>
          <a:lstStyle/>
          <a:p>
            <a:pPr marL="0" indent="0" algn="ctr">
              <a:buNone/>
            </a:pPr>
            <a:endParaRPr lang="pt-BR" sz="3200" dirty="0">
              <a:latin typeface="Arial Narrow" panose="020B0606020202030204" pitchFamily="34" charset="0"/>
            </a:endParaRPr>
          </a:p>
          <a:p>
            <a:pPr marL="0" indent="0" algn="ctr">
              <a:buNone/>
            </a:pPr>
            <a:endParaRPr lang="pt-BR" sz="3200" dirty="0">
              <a:latin typeface="Arial Narrow" panose="020B0606020202030204" pitchFamily="34" charset="0"/>
            </a:endParaRPr>
          </a:p>
          <a:p>
            <a:pPr marL="0" indent="0" algn="ctr">
              <a:buNone/>
            </a:pPr>
            <a:r>
              <a:rPr lang="pt-BR" sz="3200" dirty="0">
                <a:latin typeface="Arial Narrow" panose="020B0606020202030204" pitchFamily="34" charset="0"/>
              </a:rPr>
              <a:t>OBJETIVOS GERAL DA AULA:</a:t>
            </a:r>
          </a:p>
          <a:p>
            <a:pPr marL="0" indent="0">
              <a:buNone/>
            </a:pPr>
            <a:r>
              <a:rPr lang="pt-BR" sz="5200" dirty="0">
                <a:solidFill>
                  <a:srgbClr val="0000CC"/>
                </a:solidFill>
                <a:latin typeface="Arial Narrow" panose="020B0606020202030204" pitchFamily="34" charset="0"/>
                <a:cs typeface="Arial" panose="020B0604020202020204" pitchFamily="34" charset="0"/>
              </a:rPr>
              <a:t>  Conhecer fenômenos biológicos</a:t>
            </a:r>
            <a:r>
              <a:rPr lang="pt-BR" sz="5200" dirty="0">
                <a:solidFill>
                  <a:srgbClr val="FF0000"/>
                </a:solidFill>
                <a:latin typeface="Arial Narrow" panose="020B0606020202030204" pitchFamily="34" charset="0"/>
                <a:cs typeface="Arial" panose="020B0604020202020204" pitchFamily="34" charset="0"/>
              </a:rPr>
              <a:t>.</a:t>
            </a:r>
          </a:p>
          <a:p>
            <a:pPr marL="0" indent="0">
              <a:buNone/>
            </a:pPr>
            <a:r>
              <a:rPr lang="pt-BR" sz="5200" dirty="0">
                <a:solidFill>
                  <a:srgbClr val="FF0000"/>
                </a:solidFill>
                <a:latin typeface="Arial Narrow" panose="020B0606020202030204" pitchFamily="34" charset="0"/>
                <a:cs typeface="Arial" panose="020B0604020202020204" pitchFamily="34" charset="0"/>
              </a:rPr>
              <a:t> Ter conhecimento dos </a:t>
            </a:r>
            <a:r>
              <a:rPr lang="pt-BR" sz="5200" u="sng" dirty="0">
                <a:solidFill>
                  <a:srgbClr val="0000CC"/>
                </a:solidFill>
                <a:latin typeface="Arial Narrow" panose="020B0606020202030204" pitchFamily="34" charset="0"/>
                <a:cs typeface="Arial" panose="020B0604020202020204" pitchFamily="34" charset="0"/>
              </a:rPr>
              <a:t>conceitos</a:t>
            </a:r>
            <a:r>
              <a:rPr lang="pt-BR" sz="5200" dirty="0">
                <a:solidFill>
                  <a:srgbClr val="FF0000"/>
                </a:solidFill>
                <a:latin typeface="Arial Narrow" panose="020B0606020202030204" pitchFamily="34" charset="0"/>
                <a:cs typeface="Arial" panose="020B0604020202020204" pitchFamily="34" charset="0"/>
              </a:rPr>
              <a:t> da     biologia.  </a:t>
            </a:r>
          </a:p>
          <a:p>
            <a:pPr marL="0" indent="0">
              <a:buNone/>
            </a:pPr>
            <a:endParaRPr lang="pt-BR" sz="2800" dirty="0">
              <a:latin typeface="Arial Narrow" panose="020B0606020202030204" pitchFamily="34" charset="0"/>
              <a:cs typeface="Arial" panose="020B0604020202020204" pitchFamily="34" charset="0"/>
            </a:endParaRPr>
          </a:p>
          <a:p>
            <a:pPr marL="457200" indent="-457200">
              <a:buFont typeface="Arial" panose="020B0604020202020204" pitchFamily="34" charset="0"/>
              <a:buChar char="•"/>
            </a:pPr>
            <a:r>
              <a:rPr lang="pt-BR" sz="2800" dirty="0">
                <a:latin typeface="Arial Narrow" panose="020B0606020202030204" pitchFamily="34" charset="0"/>
                <a:cs typeface="Arial" panose="020B0604020202020204" pitchFamily="34" charset="0"/>
              </a:rPr>
              <a:t>Exercícios ou questões: 100</a:t>
            </a:r>
          </a:p>
          <a:p>
            <a:pPr marL="457200" indent="-457200">
              <a:buFont typeface="Arial" panose="020B0604020202020204" pitchFamily="34" charset="0"/>
              <a:buChar char="•"/>
            </a:pPr>
            <a:r>
              <a:rPr lang="pt-BR" sz="2800" dirty="0">
                <a:solidFill>
                  <a:srgbClr val="FF0000"/>
                </a:solidFill>
                <a:latin typeface="Arial Narrow" panose="020B0606020202030204" pitchFamily="34" charset="0"/>
                <a:cs typeface="Arial" panose="020B0604020202020204" pitchFamily="34" charset="0"/>
              </a:rPr>
              <a:t>20 questões para a avaliação;</a:t>
            </a:r>
          </a:p>
          <a:p>
            <a:pPr marL="457200" indent="-457200">
              <a:buFont typeface="Arial" panose="020B0604020202020204" pitchFamily="34" charset="0"/>
              <a:buChar char="•"/>
            </a:pPr>
            <a:r>
              <a:rPr lang="pt-BR" sz="2800" dirty="0">
                <a:latin typeface="Arial Narrow" panose="020B0606020202030204" pitchFamily="34" charset="0"/>
                <a:cs typeface="Arial" panose="020B0604020202020204" pitchFamily="34" charset="0"/>
              </a:rPr>
              <a:t>Valor:  80,00  Avaliação: Individual </a:t>
            </a:r>
          </a:p>
          <a:p>
            <a:pPr marL="457200" indent="-457200">
              <a:buFont typeface="Arial" panose="020B0604020202020204" pitchFamily="34" charset="0"/>
              <a:buChar char="•"/>
            </a:pPr>
            <a:r>
              <a:rPr lang="pt-BR" sz="2800" dirty="0">
                <a:latin typeface="Arial Narrow" panose="020B0606020202030204" pitchFamily="34" charset="0"/>
                <a:cs typeface="Arial" panose="020B0604020202020204" pitchFamily="34" charset="0"/>
              </a:rPr>
              <a:t>Se não vier no dia da prova, precisa apresentar atestado ou justificativa plausível para fazer a avaliação.</a:t>
            </a:r>
          </a:p>
          <a:p>
            <a:pPr marL="457200" indent="-457200">
              <a:buFont typeface="Arial" panose="020B0604020202020204" pitchFamily="34" charset="0"/>
              <a:buChar char="•"/>
            </a:pPr>
            <a:r>
              <a:rPr lang="pt-BR" sz="2800" dirty="0">
                <a:latin typeface="Arial Narrow" panose="020B0606020202030204" pitchFamily="34" charset="0"/>
                <a:cs typeface="Arial" panose="020B0604020202020204" pitchFamily="34" charset="0"/>
              </a:rPr>
              <a:t>Se não apresentar justificativa, nem atestado vai com nota 0 no boletim. ( Reprovação).</a:t>
            </a:r>
          </a:p>
          <a:p>
            <a:pPr marL="457200" indent="-457200">
              <a:buFont typeface="Arial" panose="020B0604020202020204" pitchFamily="34" charset="0"/>
              <a:buChar char="•"/>
            </a:pPr>
            <a:r>
              <a:rPr lang="pt-BR" sz="2800" dirty="0">
                <a:solidFill>
                  <a:srgbClr val="0000CC"/>
                </a:solidFill>
                <a:latin typeface="Arial Narrow" panose="020B0606020202030204" pitchFamily="34" charset="0"/>
                <a:cs typeface="Arial" panose="020B0604020202020204" pitchFamily="34" charset="0"/>
              </a:rPr>
              <a:t>Não temos microscópico para visualizar células e tecidos.</a:t>
            </a:r>
          </a:p>
          <a:p>
            <a:pPr marL="457200" indent="-457200">
              <a:buFont typeface="Arial" panose="020B0604020202020204" pitchFamily="34" charset="0"/>
              <a:buChar char="•"/>
            </a:pPr>
            <a:r>
              <a:rPr lang="pt-BR" sz="2800" dirty="0">
                <a:solidFill>
                  <a:srgbClr val="0000CC"/>
                </a:solidFill>
                <a:latin typeface="Arial Narrow" panose="020B0606020202030204" pitchFamily="34" charset="0"/>
                <a:cs typeface="Arial" panose="020B0604020202020204" pitchFamily="34" charset="0"/>
              </a:rPr>
              <a:t>Não temos recursos para realizar experimentos e demonstração da biologia.</a:t>
            </a:r>
          </a:p>
          <a:p>
            <a:pPr marL="457200" indent="-457200">
              <a:buFont typeface="Arial" panose="020B0604020202020204" pitchFamily="34" charset="0"/>
              <a:buChar char="•"/>
            </a:pPr>
            <a:r>
              <a:rPr lang="pt-BR" sz="2800" dirty="0">
                <a:solidFill>
                  <a:srgbClr val="0000CC"/>
                </a:solidFill>
                <a:latin typeface="Arial Narrow" panose="020B0606020202030204" pitchFamily="34" charset="0"/>
                <a:cs typeface="Arial" panose="020B0604020202020204" pitchFamily="34" charset="0"/>
              </a:rPr>
              <a:t>A educação escolar recebe pouco dinheiro para investir no aprendizado do aluno. </a:t>
            </a:r>
          </a:p>
          <a:p>
            <a:pPr marL="457200" indent="-457200">
              <a:buFont typeface="Arial" panose="020B0604020202020204" pitchFamily="34" charset="0"/>
              <a:buChar char="•"/>
            </a:pPr>
            <a:endParaRPr lang="pt-BR" sz="2800" dirty="0">
              <a:latin typeface="Arial Narrow" panose="020B0606020202030204" pitchFamily="34" charset="0"/>
              <a:cs typeface="Arial" panose="020B0604020202020204" pitchFamily="34" charset="0"/>
            </a:endParaRPr>
          </a:p>
          <a:p>
            <a:pPr marL="457200" indent="-457200">
              <a:buFont typeface="Arial" panose="020B0604020202020204" pitchFamily="34" charset="0"/>
              <a:buChar char="•"/>
            </a:pPr>
            <a:endParaRPr lang="pt-BR" sz="3200" dirty="0"/>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7</a:t>
            </a:fld>
            <a:endParaRPr lang="en-US" dirty="0"/>
          </a:p>
        </p:txBody>
      </p:sp>
    </p:spTree>
    <p:extLst>
      <p:ext uri="{BB962C8B-B14F-4D97-AF65-F5344CB8AC3E}">
        <p14:creationId xmlns:p14="http://schemas.microsoft.com/office/powerpoint/2010/main" val="1309571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70</a:t>
            </a:fld>
            <a:endParaRPr lang="en-US" dirty="0"/>
          </a:p>
        </p:txBody>
      </p:sp>
      <p:pic>
        <p:nvPicPr>
          <p:cNvPr id="5" name="Imagem 4"/>
          <p:cNvPicPr>
            <a:picLocks noChangeAspect="1"/>
          </p:cNvPicPr>
          <p:nvPr/>
        </p:nvPicPr>
        <p:blipFill rotWithShape="1">
          <a:blip r:embed="rId2"/>
          <a:srcRect l="28077" b="20618"/>
          <a:stretch/>
        </p:blipFill>
        <p:spPr>
          <a:xfrm>
            <a:off x="383456" y="2656925"/>
            <a:ext cx="2536723" cy="3881988"/>
          </a:xfrm>
          <a:prstGeom prst="rect">
            <a:avLst/>
          </a:prstGeom>
        </p:spPr>
      </p:pic>
      <p:sp>
        <p:nvSpPr>
          <p:cNvPr id="6" name="Retângulo 5"/>
          <p:cNvSpPr/>
          <p:nvPr/>
        </p:nvSpPr>
        <p:spPr>
          <a:xfrm>
            <a:off x="383456" y="319087"/>
            <a:ext cx="7905138" cy="2246769"/>
          </a:xfrm>
          <a:prstGeom prst="rect">
            <a:avLst/>
          </a:prstGeom>
        </p:spPr>
        <p:txBody>
          <a:bodyPr wrap="square">
            <a:spAutoFit/>
          </a:bodyPr>
          <a:lstStyle/>
          <a:p>
            <a:pPr algn="just"/>
            <a:r>
              <a:rPr lang="pt-BR" sz="2800" dirty="0">
                <a:solidFill>
                  <a:srgbClr val="FF0000"/>
                </a:solidFill>
              </a:rPr>
              <a:t>Crescimento e desenvolvimento. </a:t>
            </a:r>
            <a:r>
              <a:rPr lang="pt-BR" sz="2800" dirty="0"/>
              <a:t>A informação herdada carregada por genes controla o padrão do</a:t>
            </a:r>
          </a:p>
          <a:p>
            <a:pPr algn="just"/>
            <a:r>
              <a:rPr lang="pt-BR" sz="2800" dirty="0"/>
              <a:t>crescimento e do desenvolvimento de organismos como a germinação deste carvalho.</a:t>
            </a:r>
          </a:p>
          <a:p>
            <a:pPr algn="just"/>
            <a:endParaRPr lang="pt-BR" sz="2800" dirty="0"/>
          </a:p>
        </p:txBody>
      </p:sp>
      <p:sp>
        <p:nvSpPr>
          <p:cNvPr id="2" name="AutoShape 2" descr="data:image/jpeg;base64,/9j/4AAQSkZJRgABAQAAAQABAAD/2wCEAAkGBxASEhUQEhAVFRUVFRUVFRUVFxUVFhYXFRUWFxUVFRUYHSggGBolGxUVITEhJSkrLi4uFx81ODMtNygtLisBCgoKDg0OGxAQGjcfHyUtLSstLS0tLy0tLS0rLS0tKy0tLS0tLS0tLS0tLTUtLS0tLi0tLS0tLS0tLS0tLS0tLf/AABEIAMIBAwMBIgACEQEDEQH/xAAbAAACAwEBAQAAAAAAAAAAAAACAwAEBQYBB//EAEMQAAIBAgMFBAUKBQMDBQAAAAECAwARBBIhBQYTMVEiQWGRMlJxgaEUIzRicpKxs9HwFTNCU4IHFsFDY+EkRbLC8f/EABoBAAMBAQEBAAAAAAAAAAAAAAECAwAFBAb/xAArEQACAQMEAQMDBAMAAAAAAAAAAQIDEVEEEiExQRMioSMzUgUUMnFhgZH/2gAMAwEAAhEDEQA/AN/H41IUMkhsoKrp1dgqjXQakamwrxNqQZQzSLHmUvlkIRsqgliQTyAVjflYE8qbjMLxUKZ2S9jmQgEWN+8EEdQQQelZJ3PwxXJmksY2ib+XqG4va9CykGeQjLYC4FrC1fPU40mvc7M+VpRouPvdmake1cMQSMREcou1pENhfLc66akD2mgm27hkIzSgAlQHJAj7UTyg572tljbX2UnFbtwSHMWkBuzCxXRmkhkuAV7mw8dr6c73vo1N3YRl1fsWtqgGkMkOoC29GVjpbW3dpVFGjlllDT5ZbO08OM154hly5ruvZzEBc2ulyQB7aJdqYfsjjxdpc69te0lic411Wysb/VPSs+HdeEMG4kpymMgMyG3CljlUXyXtmiGl+RIFtLEN3AGsk0iRmNkkCsAzG0gRgwW6leK+oPTTS9OoUsjKnR/I0YNp4dioWeJi9wgDqSxF7hRfX0W+6elHJtGBSytPGCli4LqCl7AZhfS+ZefrDrWdg914o3SQSS5kYt/0xmLEkhiqA5bknKCBTZN2YGkeUl7uwYjsWUh4nOU5c1iYUuLkc+Wljtp37H2Ur9uw47fwYbKcTEOwsly6hcrsUUhibHtKRa/TqKvQYuJ8wSRGyGz5WByEXuGsdOR59DWbDuzCsgkDyaNny3TKW48k6k9m+jTSAWI0OtyAaZhN2oIxMvaZZ1ZHBy6I5kYorKoa15X5kkXpnGnbhjOFK3DZYj2vhWCsuJhKucqESIQzXAyqb6m7KLfWHWnzbQgRijzRqwUuVZ1BCgEliCdBYE38KyhulESrNNMXEnEMnzQdiFiUC6xjKMsMa9jLcDW/On7V3YhxEjSu8gLJkIQooIswBJy3a2YkBiVuAbU22F+xtlO/ZabbGEFr4mEXXOLyJqlyuYa6i4Iv1FqdFj4GYIs0bMyh1UOpJUi4YAHUWIN6y/8AaGHysuaS7LGC3zYOaKd8QrgBMubiSMTpYgDTnd+B3ahiljmR3vGgQKMiqwClbvkQFvSJsTlB1AFHbDIzhTtwyzNtbDqATMliSCcy2AuysW10AZGB6FT0opdp4ZbBp4lJcRgGRQS5CkIAT6RDobfWHWq6btYcSSSDNeSVZiLggFMxyAW0Qs8jEes7G+tVf9m4cIkQeUKqyIxzKzSRysjPHIzKTb5tBcWYBQAaKjDJlCnk04toQM2UTRls2TKHUnPZjktf0rI+n1G6GrdqzcBsFIZHkjllHEfOyfNhOchIyhBzMhJb0jlW5Ot9bLSSivAkoxT9oq1S1MtXlqWwthRFeEU21CRQsK0KIoSKcRQkUrQrQkihIppFCRSNE2hRFARTiKAilaEaFEUBFNIoCKm0TaFEUBFNIoCKRom0HGNKlFGNKlMkOlwLAowK8AowKyQEj0CjAqAUYFUSKpEAowKgFGBTpFEiAUQFQCjAp0iiRAKICvQKICnSHSM7Yu1BiBIRDLHw5Wi+dXLmy27adVN+dc5BtnGKBiGlR4ztBsIYeGAQhxBhVlkBuWGhsRrrXbAVlYbdfBpLx1hOfO0ozSSuqyOSWkWNnKK1ydQBa5qsXHngvBxV7oyI9+I2V3XDysFVmTJZyyrKsRLBbmP0g+t+yCe4ipLv1CER1iLl1mfLHJGwywsqtlYHtOxYWSwPW1bCbr4MBwIiBJzHElst3znhDNaLt9rsZda8O6eDKqvCbQucwlmEjGS3E4kgfPIGyrcMSDYdKf6eCn08FGbewCVo1wzsizYeAyZkAzYpEaKyntW+cUHpfv5UCb6QtGziFzkijZ1BXMsssxgTDHW2fOrAkkAW8a3JNhYZizGLV5Ypm7Ti8kAURNYHTKETQaG2oNCN38JlmTgLlxLmSca9tza7c+ybgHS1jrz1rezBvZgwjvJKcQkIhKujYhJoSUYsyYZZ4hHINLNmGuniK9Xe1JuEYA2RpMKrPZSCcRG0nCseRVQpJ7swrbwe7+FiKMkRzIzuHZ5HctIoR2ZnYlyVAHavYAWtUh3ewiLkSEKBOcSAC3843u/PxOnLw0rezAfZg5wb9/N8Y4KUJ8nGKvni/k58jG1/SBsQveOnKny77Qh5lELssXygZgV7T4ZC0gK80U5WAY8yviL7B3ZwfD4XB7HA+TWzyfyb5uHfNfn38/GvJN2sIWkcxH51XVxxJQh4q5ZCIw2VWYaFgAfGt7MA+ngwcfvdMFIjwhEgkwXZd0IMeMchSCpsH7LLbkCQdRV7CbzCSRVGHcJK88UMhZLSSYfPnUqDdAeG9ifV1tpWhi93MLIGDRHtrCrEPIpthyWhsysCpUkm4set68h3dwqSNMsVnbP/AFyFVMn8xkQtlRm7yoBOvWg9luhX6dui3h2ZkVmQoxUFkJDFCRqpK6Gx0uNNKIivcPh1jRY1BCooVQSWICiwuzEk6DmTevSKi0edoURQkU0igIpGibQoigIpxFARU2hGhJFCRTSKAikaJNCSKAimkUBFI0TaDj5VK9jGle0UhkuBYFGooQKYorIyR6BTAKECjAqiRRIICjArwCjAp0iqR6BRgUUELMbKLnnVkbPl9T4j9atGEnykXjTk1dIrAUYFWBgJfU+I/WiGBk9X4j9adU5YKKlPBXArF21s+R5kcRGVAmVV4rQ8OTiKxlJBv6ItcXYZbAWY10gwUnq/EUQwcnq/EU8YSXgpGE14OQGE2oHQ8clS0pcFYSADI2RToDl4YS1sxzE3pEGE2sVyyuT826gg4dQzFXGaZcrWBumUIxtY3NjauzePKQGKgsbAFlBJ6AE6035K/T4iqJSx8FUpfj8HHjA7UDBln0Dr2DwcmQToCNEzfyS553vakYXBbYKoHxBBAYtYYcEtmwtgdGBWwxZBGU2ZeWldfxo8zJxY8yXzLnS62UMcwvcWUg69xvVkYdunxFG0sfAbS/H4ON3fwW04zh1lkYokaLLmaJwcsLBtQM7SGbIQ17ZOfavd0OH2nw8ZmlBkZZBhezGAr3l4ZBF7rYwizjmp53uemEiHLZ07bMi9te06Zs6Lrqw4b3A1GRuhpwwz9PiKDUsGcZfj8HFyYTayMCsxkXPJdW+Tg5Pn1hsQi+tAxv6h9hrzYDanF4mdiRGyCzQhRnkwhvGuXVgsc9851J7JW9x3nyR/V/CvPkj+r8RWtLHwC0vx+DhUw+11jLvNdxGAVXgWuMNDndOx6ZmWe1+z2hparOBOPMkUhEnBKDMkhgz9oMQXsqlZFutwLjTnzrsPkcnq/EUJwUnq/EUrUvx+BWpfj8FMigIq6cDJ6vxH60JwEnq/EfrU3Tlgi6U8FIigIq8dny+p8R+tKmwcijMy2HW4pHTlgnKlPBTIoCKaRQEVFog0KIpZFOIpZFTaJNCmFARTTQEUjRJoKPlUr2PlUooZLgAUYFCtGtZGSDAoxQijAp0VQS0xRQijAqiKpGhsX+Yfsn8RW5WLsb0z9k/iK2JJAoLHkAST4DU109N/A6+k+2FUoUcEAjkdR76KrnpJQyXsbc7aUM8oRS55KCTboBc1Rh23hniM6TI0YvdgeRAuQRzB8Kz6NY+W70xzKWkLO01v+oRbQgkL6pHwvWzgdrtjUihkxLYeVQ65u1abOgA7astmHxPKmbZ2a2OimzDJLIBKijmoChQG8bL8TXM7TwWQQQk3fJlPeCQNc3vrnxrbJd3KOJ3P+zpbfSyDZe0FcG65rtfic2DEHrXs8KKpiO0wr/KRPctqFAF4QC+im1+dtTpXH7F3qmwcxjkYtEpAYXve+py9DYi3W1q+oKcLi0vZJVI5EAkeeoNe2nUjNXF22Oaw26DMqWxodVklktlZgWkD/wDd5DOfE3OutdRsXAtDHkaVpDmY5mvfU3tqT/8At+XKuQ23u1NhL4nASMuXVor9w1JF/SHga1tzN5nxobNGFMarmYHRmYnkO4WHxqrXlBcOLro6mpUFSlEJUqVKxiVKlSsYlYW+v0R/tRfmpW7WFvr9Ef7UX5qUGB9FBhQEU1hSyK47OA0KIoCKaaWamybQo0DU1qWamyTCQaVK9j5VKKCugBRrQr+/2KNayAg1pgoFoxVEVQa0xaBaYtURVGhsf0/8T+Iq5tpgIJbmw4bi/S6kX+NU9ken/ifxFK3znyYZiRdT2X8FZSoP3itdGh9s62l+2a2Ba8a+yx9o0P4U8mucwW8MSYdZZDYuXYLyNjI1iegrO2pvLxY2SN1XMpBKkFgDpcHuNNKtGPZ7qdGc+jN3q2k+OkOFikyYdTlkcc5WHNV6qLH21h4qCOBRh0B4bNdyTmP9INh33sL+3wodobTESoirY5gLgWFh3j3E17BjBI+o8P8AxXiq1pz/AKOrS08UnBdlrA7ZkXFCVg3Ca6sToQrXA06Cym/ePGq28GDKzxTntZWs+XUEkaMB49kj2ivXIu/EVuQCWub94zW7h/zVPFT5rRFGVSDZrhVXTkb6l8uYXGl7VNc9Hl1FO3S6KG1442dk4jAsdC6kA5RdshHcet/ZU2FjWVkjvlupK20ItYFT4996Xj1Ayh5Sw9JdATccgLeAOlaOydjF3+USCx5Kvqre4HidadtRhybRwm6l115NITSC63LA6FWNwfOuk2LtloRl+TpbmWWyHTlew1rNVEFr205XqrtrFZYH71K62NjbwPlUadWalwzpalUnB3R3K7z4cLnkbhjQa6gk6BVtqzHkABcmqm0xjZ0zJGYwHzIhfK5CwzZTMVIygymHsAk2FzzKr8x2bOIyuIIY5rAMQcqj+rKOSsb3uNT8K+i7rb1RuRA7627BJsSL2sf30roU693aRw5wi1eP/CKdrqCiqhAWMIzZSbgqHJ+cueyG5nW/Pvrf2M+IPE46gWkbh2IN47LlJt33zeNgPbScXt1AzRQqZ5RoY4rHITY/OuezFoQe0bkcgazpZNqhnyxIVzPk9AGwkHD1z63S99AfZXpInU3qVyUK7VV82RTnWMvcrlDiwYIM+i6nuvZb866y9Yx7WFvr9Ef7UX5qVuA1h76fRH+1F+alBgZTeltTWpbVyGcKQtqW1NalmpslIW1LNMNA1TZKQScqlepyqUUFdCx7PKmLS7W5UxdaCBEMfvvpi/u1LGlNUXqqKxDX991MFLBpiiqIrE8m2muGUzMCVHO2ptzNgSNdK5/eneaOeMx3kyWDMgVbtYrZW178wPTQ9K63AQK7FXVWFuTAEcx3Gptbd/DzRmN4UYHusB0PMa8wPKunpbbDqaf7Z8tnmaYZVGiOQQw7IIFx39GU+2qHHcpmZLOCVC3bQ8ufTvrtNt7JGXKq5bHUDS47x/5rnZcG8dmkjte47rkKo7R9t/gaFbTKHK6PX+5lNrw0ZuJjeayq69lud7kHv7I99XNlQSI9pLXOq2N72Nif/j51XEbh1KhrD0RoNdDdh32swIrrp9mEkHILDkbkEHvt+lGOnhVpNR7Kx106dVSn0eMR3mucxyTNJpexNuVuyL6/Hv8AK9bs+Dcm4Yjl48te+ibDyW9G59jf8V5loq0Olc9ktfQqq0nYwtnbKQMZGuxPInuvoQB3chWzg3zLYG9tD7RoaVgsLKgPEUHU2KhgbE3A1Fqs4TZKLqsZW+tyTmPlTR/T61S+7gL/AFOhSilBXFySKLZrc/f9a3u/fXM2jiVeOSNVbllDEWBulwfefwPSteTZ1r2jJvqSdb+81kzYSSLO4jDBrXuVCgD1/AXJ5d1V/YOmrt3/AKOfV/UHUk7K1zBxLy8HDgaZewwPosSF0PiAnxqxNg1a1yQy65Vaw7VrBiNSDb309TAwMTWYrJcAG1iLWItz5291TFYnS8YztcK3s1vqedtKjZLyTcmyxgcbJGojV3RO6NGZQDzslrXub1uxT4hv+s+mnpuf/tXKRJJmbK5uy2seV1vr5Wrs92XV7Rk9pQemoFuntFdDTaiL9rPPUhLtDsLhZmOYuxt9Zv1rSi2VIf62+8361pYaMCrkTjlV5TwjRjk0EGlYu+n0R/tRfmpW2tYe+n0R/tRfmpXkZ6PBVeln991MY9KBhXIZw2KNA1MOtLawqbJMWaW37tTCL0DG1TZJhINOVSpHe1SigroWT3UyMUtfZamL50qFQd701NKWpox+71RFYjBrTF0pYo1qqKxNHZHp/wCJ/EVm/wCoO1pIYUigzfKJ5FSIJa9+bHXutp7xWlsj0z9k/iKCDZ3Exj4pxfhLwYR0v2pZB4kkL7EPWujpv4nW0v2yvgtnTiBFxLK0g0ZhrfW41Pf3e6sPb26zzElJVXSwDZj3W7u6xItrobV3ksdxaq0sVta9LluVmVas7o4LBbrzoVZ3DZHBVRY5bHW5PNeYt3fh1CQG2tzWh7q8B8KamlBWiJJbuzPEHhRcGtG3hRCOm9Rg9Mx2wq9KZFh1HdV58NrTUgtRdQGwzpIRblVDH4QFbW51tyx1TxSXWmjMEonzPaOEK4l4VUHMhyAAXVgRlc/Vsbe+rsE8TZo5wFZbAG/aFwPSHdrVzbmGaZwYgBIl8rsyqLLzv32v+ArIkxgyrhcSMklrtOhALFSP6rdq9+fhXCrJqTWD2R5RUTAiGRWkcsVDlbaXFrHTvsPxrW3fkZcVCLa2kzNyzq7c7DlYlax8XjWVMrgM1zkYWPYcCzDw9lWGkkUoyMwJW6uqkmPut7DYn/H2UKc3GSkzON1Y+jY3aCxWLczoB18qDZm0w1+IQhLAKpGpBsAfeTb3VyRmaQh2lLeqG7L2HIhW1HM8+ta2Iw5Q8IkNwxdtbgsRmuWPQED3V6pa1t7l0IqWT6CtYe+n0R/tRfmpW3HyFYm+n0R/tRfmpXp8AZVbSgbWmNSmrks4bAvaluL0xv3elt+7VNkmLDUuRaYfOlny9tTZJhxtpXtRCbcqlFBXQlf3+zTFpa0YpUIhq/v9imLSlpgqiKoYtMWlCmLVEVQjae3RgozPwy59BVGgzNyzN/SunOsFN/saxzCKBF6HO3m2YfhXZbNiV2KsoZSpuCAQdRzBrO2Ru7s/DN8nfhyTSZnCyBS5UW0VT/SDfzNe+ipOHB2NJb0zMj/1GYgD5KuYGzfO2APgCt629i72RYhxEY2V/AGRPvKOz77VX/20vysfML8mC5iHIYF7dyG/Ls6+HsrqcPhkQZURVHRQAPIVdbvJ6HYMIOlK+TjU0+pT3AVwtMtRFa9ArXNYXaoaYRXhWtcwjLVfFRgi1XTHXM7x7ZMJMSjtFfTBByE9V7jrfWs6iirsVq/Bk7S3NLzCaOfL6WZGGYWe2YKQeVxe1Y22t3UgEEAkLs2dSzBTlXsknKNbd2p76bFtqXXPIW17ib/A+zlRxwCewAyE3LynUJHe7t4Cw1JPTWvHUqQnxFcsaN12ctvk0+DaGRCFWQEx5TfMkYUAsSLAEuSBr3V9I3P2CjYeKdpXkMkavyCDti+qAkX1/GqW9O577Qw0fDCxvGVEGcEMIcpUiQ2JBNw9u7KAdb1sYDYk2CwkUeFZS8KdqM6RzNzfxRixJDeOo6WVGNkmg3ZxuOYfLo2CyFEluSLZSFYlFY9NB5mui2IjTyhmyljeRu9Sc2qi2ulxz7rUW6kWCxIJDSF0J4kEpAZDfkwABYA6XPTXWuyjjUCwAA6AWqMdPK9p9JjbghWJvp9Ef7UX5qVuVhb6/RH+1F+alepk2VWpZo2pZrks4TANLNG1A1TZJgNSz+/2aM0s1JkpDE5cvhUrxOVSigoUtGtLFGKVCJjRTBShRiqIqmNFMFKU0YNOiqZp7G9M/ZP4iuc/1E3bDGPaEUd5IXV5lW4aWNSCdRrmUDyJrotintn7J/EUG2N7cFhmMcswzjmiguwB5Zgo099dPTO0LnX0f2zXwUqPGjobqyqym97qQCDfv0p9cTgt9tmQowSRwuYkJwpNMx1CC3K9zbuue6tXZW+mAxBypiFVvVk+bJ9mbn7qvc9VmdDUoVcHkQaKsAlSpUrGJUqVKxiGuc2tuskrh1coe0Wvd8xY3BsTYW108R0ro6lCUVJWZjhcPsCEOBipY1K9oIXUMy3yg87qtyOXsrQiXCJoJYhBGFZzxEYyuuYqGIPoqFLW7yOim9zau7MeImaWSR8rwcBo1soIDl75x2hzta9qEbn4S5JVmvlvmYn0VKj2GzHUUsacY9GNWHaELEBZUJNwAGUk5QC2gPcCL+2rVZOD3egil465893N2djrIFDXvzByJpy7I6CtenMfNd89j4uPGrjsDA5a15CuUhmH1b3II0OncK7/AGYJREnGIMmUFyosMx1IA6Dl7qzt7tptBD2DZnOUN6osSze4D4iuG2Dvdd24bykoAzLKxbiLftFQSbHUHu/EUXK/AHLwfVawt9foj/ai/NStwVh76/RH+1F+alBmZSY0tqNjSya4zOC2C1LajNLNTZJsFqWaNqW1TZJjE5VK8j5VKKCuhSmjBpQNGDSImmNWmKaUDRiqJlUxoNGDSgaMGqJlEzU2L6Z+yfxFY22dyi07YiEoc5LPHJ1PMq4B59CPfWxsM/OH7J/EVvV0tPFSp8na0TtTPlW3N1scFLJBHfuyHObdGFgfK9UNnbiYvEOFxC8EZc+bLmHMDLodG1vbwNfY7Vl7xzYlIW+Sxh5jotyoVerHMRfQcupFVVJLo9m5srbvbrw4Q5lZ2a1rs2nuUaVvVw26O+bySNhsaVimBsqlDHm9pLEX8LDwvXcCqbdvArPalVtpYgxxSSAXKI7gcr5VJt8K5CHeXGurSJh2ZcwK2ElmBjPZW0Z0Dix1JBJ1tYVgHcVKx9hbSmmLcWBorLGRfNqWUlh2gPRNvPqDWxWMSpUqVjEqVKo7T2nHAoZybnRVGrMfAf8ANYxeqVkbN29FK2SzIx5Bra+wjvrSnnVFLuwVQLlibADqTWMZW8+GzIGy5ghbOvMlGUq1vEXv518w2Hu1IJ2ZZizupjiygZlDC3EYG4FhrrppX0vYu1WxbtLGCMOl1RjoZn/qcA8kHIdST0rMx228Ws2Ijw+HRzE0QA4bhiJELMzPcKwBta3Qg91ZoDR0mx8S0kKu9s1iGKghSykqxUEkhSQSNToaz99foj/ai/NSszD4zaKgRR4WONEdEBCnWJWjBKKX0spcWJ7tOWtbauPxkmGkGIgEajhEWBvm+U2sbsdMgQ6X1J15XDM+i4xpZNExpZNcVs+ebPCaAmvSaAmkbJNgmgNExpbGptk2xsfKpXkfKpRTGT4EA0wGlA0YNTTIpjQaMGlA0YNUTKpjQaMGlA0YNOmUTNbYJ+cP2T+IrfrnNiSqrkswAynUkAcx3mtn+JQf34/vr+tdXS/bO3on9ItV5aq38Sg/vx/fX9an8Sg/vx/fX9a9J6ynt3d7DYtcs0YJHJxo6+xh+HKq2ytn4vDfN8b5RCPRz9mVB0DcnHtt7a1f4lB/fj++v61P4lB/fj++v60bvoxj76bx/IoA6x8SR2yRob2va5LEdwFfPJ/9TceAqCHDxk37WVyD0AXN2fM19Rx5wU65JXicXuAXXQ6i4N9DqfOsaHdrY6ixELi5Pzkge19Ta50pHfwFWMTdz/UxWPDxkeR72EkYJQ36rqw916+jBu+sjZ8Oz4BaHgJ9koCfab3Nc1tTZuKmnaZdrRRgMeHHmBCL3aXsTbqO+mism4Z3t69riIYdoL/7xhz9pEP/ADWlBJiP69p4f/GNB+MlFr/JrHS1w2+uJnSdTDhxMwVVAILBMxYlsgILE2t7q6TD4iNdWxqv7WhUeQF/jVfajRMwlixESyqCASyWIOtjrpryPiaDFZ88wm0doPKC2YgMCc8YiCMD2QmgPOwtrWzvBuxjJ8YFkd2wbS5rI1ygOpBTn6VxcXsDW1s+ANIJMRiIey2YKJFOZhyLHoOnhXRfxGD+/H99f1rRbQYuw3CYdI0WNFCqoCqo5ADkK5jbO3MZG00ceDkcKFyOiyEtn0JUhGUlSRpr310f8Sg/vx/fX9an8Rg/vx/fX9axjl123jlaf/0cjgSnhgq47Ajj0U5O12g515l+YCkjU3z+hv8Aai/NStT+Iwf34/vr+tYu+GNibCuqyoxzRaBlJ/mp3A1mB9FFjQE16xoCa4TZ822eMaAmvSaAmptk2zwmgNek0BNI2SbHR8qlDHyqUUOnwIBowaUDRg1NMgmNBowaSDRg06ZVMaDRg0oGjBp0yiYGOxCRxvJJ6CqzN39kC50PhVGPE4Ei+WIdkNbKhNmfIvo3Bu2gAOtaEsaupRhdWBBB7weYpD7LgYgtGCQMoJLEgZg+hJuDmAN+egq8JpLyeinNJef9CTiNnhQxMGUgEGy2IIBB5crEH2a1PlOz+1/J7AJbsDQAqCeWtiy+Yo4diYZVVeEDlCKCbk9hQqm/Wwt4606TZOHYENCpB5+an8UT7oqiqLLKqossViZMDGwV0iBIzegCALEgkgd9tBzNDFi9mt6JgOmbRQbjXUG2t8rWtzym3I1bm2ZA5u0Sk5Qut+Q5e8dx514Nk4e1uCvK3Lxc6e+Rz/kaKmssKqK3bK7YnZw58DQA+iO/Jbu/7iafWHWomK2cb9mIWYqbx2sVkeI3uugzxuAeRymrLbIwxBUwrYggjXUEICD7oo/blFRtkYY84V1Obv53kN/OWT77daO9ZYyqLLKz4nZwt2YiS6oAEF7syLc6aL84mvLtCml9nhBKRCEJyhsqgXALHmO5QW9gvy1pzbJw5IJhUlSCNOmS3t/lpp9UdK9bZeHKCLhKVBzAG51KlT7bqSvsNuWlHessPqLLFYn5ChIZIgV9K6qAumbtE6DSx9hHWgWTAFgmSIEkAAoBcnLpYjTV0GttWA5mrU2zoWLM8Stn0a4uG0y6jkdAB7AOlefwuC4bhLdSCCbk3upuSeeqIde9QeYrb1lm9RZZTfE7ODmMrCGBUaoLZmLqFBtqbxPfpY0c74FGyskQIJUjKvZIRn1FuiG3WnNsnDls5hXNmD378wLG/hq7m3fnbqaOfZ0DlmaJSWILG2pKoyAk9QrsB0uaG9ZYPUWWU8PLgHDMEi7K5mugBVddSCPA0oYvZ2XMREBr6SAH0snK3O5GnPUdauxbJw6hwsKjOLPz7Q8aE7Iw1iOEuoseeoJBPfzuBrz0ob1lg9RZYrEfIkIVliBKhgMg1BIUW011IFqpfxHZ9yAiEAgZhGCpukb3U2uRllTUDvrTfZ0BYOYlzKFUHoEOZAPYdRSm2Th7ZeCtgLC1xYZUXQjwjQf4ih6i8ti+qvLZWbEYAXuIhbNfsr/SzKeQ6o1hzNjVtMHAQGESWIBByjv1B5UDbLw5ueEuoI009IsTy77s2v1j1p8EKRqERQqqAFUaAAAAADuAAAtU5VMNk51cNjCaAmoTQk1Fs8zZCaAmoTQE0jZNsRkfPfN2bnTwKqB3cwQTz7/JhNek0BNI2JKVx0Z0qV5EdK8pkxk+C+IV9UeQohCvqjyFSpXr2o921YCES+qPIUXCX1R5CpUo2QyisBCJfVHkK9ES+qPIVKlNZD7VgLhL6o8hRCNfVHkKlSmshrI94a+qPIV7w16DyFSpRsg2R7w16DyouGvQeVSpRshrInDHQeVehB0HlUqUbINkQIOg8q9VBfkPKpUo2RrI9aNeg8qHIOg5dKlStZGsiBB0HlXnDHQeVSpWsjWRDGOg8q8Ma9B5V5UoWQLInDXoPKhMa+qPIV7UpbIWyB4a+qPIUJiX1R5CpUoWQGkeGJfVHkKHhL6o8hUqUtkLtWDzhL6o8hQmJfVHkKlSlshHFYB4K+qPIUJhX1R5CpUoWQu1YCSJbeiPIVKlSjZG2o//2Q==">
            <a:extLst>
              <a:ext uri="{FF2B5EF4-FFF2-40B4-BE49-F238E27FC236}">
                <a16:creationId xmlns:a16="http://schemas.microsoft.com/office/drawing/2014/main" id="{6903618D-B1DF-4D20-A291-6688BFF26EF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3" name="AutoShape 4" descr="data:image/jpeg;base64,/9j/4AAQSkZJRgABAQAAAQABAAD/2wCEAAkGBxASEhUQEhAVFRUVFRUVFRUVFxUVFhYXFRUWFxUVFRUYHSggGBolGxUVITEhJSkrLi4uFx81ODMtNygtLisBCgoKDg0OGxAQGjcfHyUtLSstLS0tLy0tLS0rLS0tKy0tLS0tLS0tLS0tLTUtLS0tLi0tLS0tLS0tLS0tLS0tLf/AABEIAMIBAwMBIgACEQEDEQH/xAAbAAACAwEBAQAAAAAAAAAAAAACAwAEBQYBB//EAEMQAAIBAgMFBAUKBQMDBQAAAAECAwARBBIhBQYTMVEiQWGRMlJxgaEUIzRicpKxs9HwFTNCU4IHFsFDY+EkRbLC8f/EABoBAAMBAQEBAAAAAAAAAAAAAAECAwAFBAb/xAArEQACAQMEAQMDBAMAAAAAAAAAAQIDEVEEEiExQRMioSMzUgUUMnFhgZH/2gAMAwEAAhEDEQA/AN/H41IUMkhsoKrp1dgqjXQakamwrxNqQZQzSLHmUvlkIRsqgliQTyAVjflYE8qbjMLxUKZ2S9jmQgEWN+8EEdQQQelZJ3PwxXJmksY2ib+XqG4va9CykGeQjLYC4FrC1fPU40mvc7M+VpRouPvdmake1cMQSMREcou1pENhfLc66akD2mgm27hkIzSgAlQHJAj7UTyg572tljbX2UnFbtwSHMWkBuzCxXRmkhkuAV7mw8dr6c73vo1N3YRl1fsWtqgGkMkOoC29GVjpbW3dpVFGjlllDT5ZbO08OM154hly5ruvZzEBc2ulyQB7aJdqYfsjjxdpc69te0lic411Wysb/VPSs+HdeEMG4kpymMgMyG3CljlUXyXtmiGl+RIFtLEN3AGsk0iRmNkkCsAzG0gRgwW6leK+oPTTS9OoUsjKnR/I0YNp4dioWeJi9wgDqSxF7hRfX0W+6elHJtGBSytPGCli4LqCl7AZhfS+ZefrDrWdg914o3SQSS5kYt/0xmLEkhiqA5bknKCBTZN2YGkeUl7uwYjsWUh4nOU5c1iYUuLkc+Wljtp37H2Ur9uw47fwYbKcTEOwsly6hcrsUUhibHtKRa/TqKvQYuJ8wSRGyGz5WByEXuGsdOR59DWbDuzCsgkDyaNny3TKW48k6k9m+jTSAWI0OtyAaZhN2oIxMvaZZ1ZHBy6I5kYorKoa15X5kkXpnGnbhjOFK3DZYj2vhWCsuJhKucqESIQzXAyqb6m7KLfWHWnzbQgRijzRqwUuVZ1BCgEliCdBYE38KyhulESrNNMXEnEMnzQdiFiUC6xjKMsMa9jLcDW/On7V3YhxEjSu8gLJkIQooIswBJy3a2YkBiVuAbU22F+xtlO/ZabbGEFr4mEXXOLyJqlyuYa6i4Iv1FqdFj4GYIs0bMyh1UOpJUi4YAHUWIN6y/8AaGHysuaS7LGC3zYOaKd8QrgBMubiSMTpYgDTnd+B3ahiljmR3vGgQKMiqwClbvkQFvSJsTlB1AFHbDIzhTtwyzNtbDqATMliSCcy2AuysW10AZGB6FT0opdp4ZbBp4lJcRgGRQS5CkIAT6RDobfWHWq6btYcSSSDNeSVZiLggFMxyAW0Qs8jEes7G+tVf9m4cIkQeUKqyIxzKzSRysjPHIzKTb5tBcWYBQAaKjDJlCnk04toQM2UTRls2TKHUnPZjktf0rI+n1G6GrdqzcBsFIZHkjllHEfOyfNhOchIyhBzMhJb0jlW5Ot9bLSSivAkoxT9oq1S1MtXlqWwthRFeEU21CRQsK0KIoSKcRQkUrQrQkihIppFCRSNE2hRFARTiKAilaEaFEUBFNIoCKm0TaFEUBFNIoCKRom0HGNKlFGNKlMkOlwLAowK8AowKyQEj0CjAqAUYFUSKpEAowKgFGBTpFEiAUQFQCjAp0iiRAKICvQKICnSHSM7Yu1BiBIRDLHw5Wi+dXLmy27adVN+dc5BtnGKBiGlR4ztBsIYeGAQhxBhVlkBuWGhsRrrXbAVlYbdfBpLx1hOfO0ozSSuqyOSWkWNnKK1ydQBa5qsXHngvBxV7oyI9+I2V3XDysFVmTJZyyrKsRLBbmP0g+t+yCe4ipLv1CER1iLl1mfLHJGwywsqtlYHtOxYWSwPW1bCbr4MBwIiBJzHElst3znhDNaLt9rsZda8O6eDKqvCbQucwlmEjGS3E4kgfPIGyrcMSDYdKf6eCn08FGbewCVo1wzsizYeAyZkAzYpEaKyntW+cUHpfv5UCb6QtGziFzkijZ1BXMsssxgTDHW2fOrAkkAW8a3JNhYZizGLV5Ypm7Ti8kAURNYHTKETQaG2oNCN38JlmTgLlxLmSca9tza7c+ybgHS1jrz1rezBvZgwjvJKcQkIhKujYhJoSUYsyYZZ4hHINLNmGuniK9Xe1JuEYA2RpMKrPZSCcRG0nCseRVQpJ7swrbwe7+FiKMkRzIzuHZ5HctIoR2ZnYlyVAHavYAWtUh3ewiLkSEKBOcSAC3843u/PxOnLw0rezAfZg5wb9/N8Y4KUJ8nGKvni/k58jG1/SBsQveOnKny77Qh5lELssXygZgV7T4ZC0gK80U5WAY8yviL7B3ZwfD4XB7HA+TWzyfyb5uHfNfn38/GvJN2sIWkcxH51XVxxJQh4q5ZCIw2VWYaFgAfGt7MA+ngwcfvdMFIjwhEgkwXZd0IMeMchSCpsH7LLbkCQdRV7CbzCSRVGHcJK88UMhZLSSYfPnUqDdAeG9ifV1tpWhi93MLIGDRHtrCrEPIpthyWhsysCpUkm4set68h3dwqSNMsVnbP/AFyFVMn8xkQtlRm7yoBOvWg9luhX6dui3h2ZkVmQoxUFkJDFCRqpK6Gx0uNNKIivcPh1jRY1BCooVQSWICiwuzEk6DmTevSKi0edoURQkU0igIpGibQoigIpxFARU2hGhJFCRTSKAikaJNCSKAimkUBFI0TaDj5VK9jGle0UhkuBYFGooQKYorIyR6BTAKECjAqiRRIICjArwCjAp0iqR6BRgUUELMbKLnnVkbPl9T4j9atGEnykXjTk1dIrAUYFWBgJfU+I/WiGBk9X4j9adU5YKKlPBXArF21s+R5kcRGVAmVV4rQ8OTiKxlJBv6ItcXYZbAWY10gwUnq/EUQwcnq/EU8YSXgpGE14OQGE2oHQ8clS0pcFYSADI2RToDl4YS1sxzE3pEGE2sVyyuT826gg4dQzFXGaZcrWBumUIxtY3NjauzePKQGKgsbAFlBJ6AE6035K/T4iqJSx8FUpfj8HHjA7UDBln0Dr2DwcmQToCNEzfyS553vakYXBbYKoHxBBAYtYYcEtmwtgdGBWwxZBGU2ZeWldfxo8zJxY8yXzLnS62UMcwvcWUg69xvVkYdunxFG0sfAbS/H4ON3fwW04zh1lkYokaLLmaJwcsLBtQM7SGbIQ17ZOfavd0OH2nw8ZmlBkZZBhezGAr3l4ZBF7rYwizjmp53uemEiHLZ07bMi9te06Zs6Lrqw4b3A1GRuhpwwz9PiKDUsGcZfj8HFyYTayMCsxkXPJdW+Tg5Pn1hsQi+tAxv6h9hrzYDanF4mdiRGyCzQhRnkwhvGuXVgsc9851J7JW9x3nyR/V/CvPkj+r8RWtLHwC0vx+DhUw+11jLvNdxGAVXgWuMNDndOx6ZmWe1+z2hparOBOPMkUhEnBKDMkhgz9oMQXsqlZFutwLjTnzrsPkcnq/EUJwUnq/EUrUvx+BWpfj8FMigIq6cDJ6vxH60JwEnq/EfrU3Tlgi6U8FIigIq8dny+p8R+tKmwcijMy2HW4pHTlgnKlPBTIoCKaRQEVFog0KIpZFOIpZFTaJNCmFARTTQEUjRJoKPlUr2PlUooZLgAUYFCtGtZGSDAoxQijAp0VQS0xRQijAqiKpGhsX+Yfsn8RW5WLsb0z9k/iK2JJAoLHkAST4DU109N/A6+k+2FUoUcEAjkdR76KrnpJQyXsbc7aUM8oRS55KCTboBc1Rh23hniM6TI0YvdgeRAuQRzB8Kz6NY+W70xzKWkLO01v+oRbQgkL6pHwvWzgdrtjUihkxLYeVQ65u1abOgA7astmHxPKmbZ2a2OimzDJLIBKijmoChQG8bL8TXM7TwWQQQk3fJlPeCQNc3vrnxrbJd3KOJ3P+zpbfSyDZe0FcG65rtfic2DEHrXs8KKpiO0wr/KRPctqFAF4QC+im1+dtTpXH7F3qmwcxjkYtEpAYXve+py9DYi3W1q+oKcLi0vZJVI5EAkeeoNe2nUjNXF22Oaw26DMqWxodVklktlZgWkD/wDd5DOfE3OutdRsXAtDHkaVpDmY5mvfU3tqT/8At+XKuQ23u1NhL4nASMuXVor9w1JF/SHga1tzN5nxobNGFMarmYHRmYnkO4WHxqrXlBcOLro6mpUFSlEJUqVKxiVKlSsYlYW+v0R/tRfmpW7WFvr9Ef7UX5qUGB9FBhQEU1hSyK47OA0KIoCKaaWamybQo0DU1qWamyTCQaVK9j5VKKCugBRrQr+/2KNayAg1pgoFoxVEVQa0xaBaYtURVGhsf0/8T+Iq5tpgIJbmw4bi/S6kX+NU9ken/ifxFK3znyYZiRdT2X8FZSoP3itdGh9s62l+2a2Ba8a+yx9o0P4U8mucwW8MSYdZZDYuXYLyNjI1iegrO2pvLxY2SN1XMpBKkFgDpcHuNNKtGPZ7qdGc+jN3q2k+OkOFikyYdTlkcc5WHNV6qLH21h4qCOBRh0B4bNdyTmP9INh33sL+3wodobTESoirY5gLgWFh3j3E17BjBI+o8P8AxXiq1pz/AKOrS08UnBdlrA7ZkXFCVg3Ca6sToQrXA06Cym/ePGq28GDKzxTntZWs+XUEkaMB49kj2ivXIu/EVuQCWub94zW7h/zVPFT5rRFGVSDZrhVXTkb6l8uYXGl7VNc9Hl1FO3S6KG1442dk4jAsdC6kA5RdshHcet/ZU2FjWVkjvlupK20ItYFT4996Xj1Ayh5Sw9JdATccgLeAOlaOydjF3+USCx5Kvqre4HidadtRhybRwm6l115NITSC63LA6FWNwfOuk2LtloRl+TpbmWWyHTlew1rNVEFr205XqrtrFZYH71K62NjbwPlUadWalwzpalUnB3R3K7z4cLnkbhjQa6gk6BVtqzHkABcmqm0xjZ0zJGYwHzIhfK5CwzZTMVIygymHsAk2FzzKr8x2bOIyuIIY5rAMQcqj+rKOSsb3uNT8K+i7rb1RuRA7627BJsSL2sf30roU693aRw5wi1eP/CKdrqCiqhAWMIzZSbgqHJ+cueyG5nW/Pvrf2M+IPE46gWkbh2IN47LlJt33zeNgPbScXt1AzRQqZ5RoY4rHITY/OuezFoQe0bkcgazpZNqhnyxIVzPk9AGwkHD1z63S99AfZXpInU3qVyUK7VV82RTnWMvcrlDiwYIM+i6nuvZb866y9Yx7WFvr9Ef7UX5qVuA1h76fRH+1F+alBgZTeltTWpbVyGcKQtqW1NalmpslIW1LNMNA1TZKQScqlepyqUUFdCx7PKmLS7W5UxdaCBEMfvvpi/u1LGlNUXqqKxDX991MFLBpiiqIrE8m2muGUzMCVHO2ptzNgSNdK5/eneaOeMx3kyWDMgVbtYrZW178wPTQ9K63AQK7FXVWFuTAEcx3Gptbd/DzRmN4UYHusB0PMa8wPKunpbbDqaf7Z8tnmaYZVGiOQQw7IIFx39GU+2qHHcpmZLOCVC3bQ8ufTvrtNt7JGXKq5bHUDS47x/5rnZcG8dmkjte47rkKo7R9t/gaFbTKHK6PX+5lNrw0ZuJjeayq69lud7kHv7I99XNlQSI9pLXOq2N72Nif/j51XEbh1KhrD0RoNdDdh32swIrrp9mEkHILDkbkEHvt+lGOnhVpNR7Kx106dVSn0eMR3mucxyTNJpexNuVuyL6/Hv8AK9bs+Dcm4Yjl48te+ibDyW9G59jf8V5loq0Olc9ktfQqq0nYwtnbKQMZGuxPInuvoQB3chWzg3zLYG9tD7RoaVgsLKgPEUHU2KhgbE3A1Fqs4TZKLqsZW+tyTmPlTR/T61S+7gL/AFOhSilBXFySKLZrc/f9a3u/fXM2jiVeOSNVbllDEWBulwfefwPSteTZ1r2jJvqSdb+81kzYSSLO4jDBrXuVCgD1/AXJ5d1V/YOmrt3/AKOfV/UHUk7K1zBxLy8HDgaZewwPosSF0PiAnxqxNg1a1yQy65Vaw7VrBiNSDb309TAwMTWYrJcAG1iLWItz5291TFYnS8YztcK3s1vqedtKjZLyTcmyxgcbJGojV3RO6NGZQDzslrXub1uxT4hv+s+mnpuf/tXKRJJmbK5uy2seV1vr5Wrs92XV7Rk9pQemoFuntFdDTaiL9rPPUhLtDsLhZmOYuxt9Zv1rSi2VIf62+8361pYaMCrkTjlV5TwjRjk0EGlYu+n0R/tRfmpW2tYe+n0R/tRfmpXkZ6PBVeln991MY9KBhXIZw2KNA1MOtLawqbJMWaW37tTCL0DG1TZJhINOVSpHe1SigroWT3UyMUtfZamL50qFQd701NKWpox+71RFYjBrTF0pYo1qqKxNHZHp/wCJ/EVm/wCoO1pIYUigzfKJ5FSIJa9+bHXutp7xWlsj0z9k/iKCDZ3Exj4pxfhLwYR0v2pZB4kkL7EPWujpv4nW0v2yvgtnTiBFxLK0g0ZhrfW41Pf3e6sPb26zzElJVXSwDZj3W7u6xItrobV3ksdxaq0sVta9LluVmVas7o4LBbrzoVZ3DZHBVRY5bHW5PNeYt3fh1CQG2tzWh7q8B8KamlBWiJJbuzPEHhRcGtG3hRCOm9Rg9Mx2wq9KZFh1HdV58NrTUgtRdQGwzpIRblVDH4QFbW51tyx1TxSXWmjMEonzPaOEK4l4VUHMhyAAXVgRlc/Vsbe+rsE8TZo5wFZbAG/aFwPSHdrVzbmGaZwYgBIl8rsyqLLzv32v+ArIkxgyrhcSMklrtOhALFSP6rdq9+fhXCrJqTWD2R5RUTAiGRWkcsVDlbaXFrHTvsPxrW3fkZcVCLa2kzNyzq7c7DlYlax8XjWVMrgM1zkYWPYcCzDw9lWGkkUoyMwJW6uqkmPut7DYn/H2UKc3GSkzON1Y+jY3aCxWLczoB18qDZm0w1+IQhLAKpGpBsAfeTb3VyRmaQh2lLeqG7L2HIhW1HM8+ta2Iw5Q8IkNwxdtbgsRmuWPQED3V6pa1t7l0IqWT6CtYe+n0R/tRfmpW3HyFYm+n0R/tRfmpXp8AZVbSgbWmNSmrks4bAvaluL0xv3elt+7VNkmLDUuRaYfOlny9tTZJhxtpXtRCbcqlFBXQlf3+zTFpa0YpUIhq/v9imLSlpgqiKoYtMWlCmLVEVQjae3RgozPwy59BVGgzNyzN/SunOsFN/saxzCKBF6HO3m2YfhXZbNiV2KsoZSpuCAQdRzBrO2Ru7s/DN8nfhyTSZnCyBS5UW0VT/SDfzNe+ipOHB2NJb0zMj/1GYgD5KuYGzfO2APgCt629i72RYhxEY2V/AGRPvKOz77VX/20vysfML8mC5iHIYF7dyG/Ls6+HsrqcPhkQZURVHRQAPIVdbvJ6HYMIOlK+TjU0+pT3AVwtMtRFa9ArXNYXaoaYRXhWtcwjLVfFRgi1XTHXM7x7ZMJMSjtFfTBByE9V7jrfWs6iirsVq/Bk7S3NLzCaOfL6WZGGYWe2YKQeVxe1Y22t3UgEEAkLs2dSzBTlXsknKNbd2p76bFtqXXPIW17ib/A+zlRxwCewAyE3LynUJHe7t4Cw1JPTWvHUqQnxFcsaN12ctvk0+DaGRCFWQEx5TfMkYUAsSLAEuSBr3V9I3P2CjYeKdpXkMkavyCDti+qAkX1/GqW9O577Qw0fDCxvGVEGcEMIcpUiQ2JBNw9u7KAdb1sYDYk2CwkUeFZS8KdqM6RzNzfxRixJDeOo6WVGNkmg3ZxuOYfLo2CyFEluSLZSFYlFY9NB5mui2IjTyhmyljeRu9Sc2qi2ulxz7rUW6kWCxIJDSF0J4kEpAZDfkwABYA6XPTXWuyjjUCwAA6AWqMdPK9p9JjbghWJvp9Ef7UX5qVuVhb6/RH+1F+alepk2VWpZo2pZrks4TANLNG1A1TZJgNSz+/2aM0s1JkpDE5cvhUrxOVSigoUtGtLFGKVCJjRTBShRiqIqmNFMFKU0YNOiqZp7G9M/ZP4iuc/1E3bDGPaEUd5IXV5lW4aWNSCdRrmUDyJrotintn7J/EUG2N7cFhmMcswzjmiguwB5Zgo099dPTO0LnX0f2zXwUqPGjobqyqym97qQCDfv0p9cTgt9tmQowSRwuYkJwpNMx1CC3K9zbuue6tXZW+mAxBypiFVvVk+bJ9mbn7qvc9VmdDUoVcHkQaKsAlSpUrGJUqVKxiGuc2tuskrh1coe0Wvd8xY3BsTYW108R0ro6lCUVJWZjhcPsCEOBipY1K9oIXUMy3yg87qtyOXsrQiXCJoJYhBGFZzxEYyuuYqGIPoqFLW7yOim9zau7MeImaWSR8rwcBo1soIDl75x2hzta9qEbn4S5JVmvlvmYn0VKj2GzHUUsacY9GNWHaELEBZUJNwAGUk5QC2gPcCL+2rVZOD3egil465893N2djrIFDXvzByJpy7I6CtenMfNd89j4uPGrjsDA5a15CuUhmH1b3II0OncK7/AGYJREnGIMmUFyosMx1IA6Dl7qzt7tptBD2DZnOUN6osSze4D4iuG2Dvdd24bykoAzLKxbiLftFQSbHUHu/EUXK/AHLwfVawt9foj/ai/NStwVh76/RH+1F+alBmZSY0tqNjSya4zOC2C1LajNLNTZJsFqWaNqW1TZJjE5VK8j5VKKCuhSmjBpQNGDSImmNWmKaUDRiqJlUxoNGDSgaMGqJlEzU2L6Z+yfxFY22dyi07YiEoc5LPHJ1PMq4B59CPfWxsM/OH7J/EVvV0tPFSp8na0TtTPlW3N1scFLJBHfuyHObdGFgfK9UNnbiYvEOFxC8EZc+bLmHMDLodG1vbwNfY7Vl7xzYlIW+Sxh5jotyoVerHMRfQcupFVVJLo9m5srbvbrw4Q5lZ2a1rs2nuUaVvVw26O+bySNhsaVimBsqlDHm9pLEX8LDwvXcCqbdvArPalVtpYgxxSSAXKI7gcr5VJt8K5CHeXGurSJh2ZcwK2ElmBjPZW0Z0Dix1JBJ1tYVgHcVKx9hbSmmLcWBorLGRfNqWUlh2gPRNvPqDWxWMSpUqVjEqVKo7T2nHAoZybnRVGrMfAf8ANYxeqVkbN29FK2SzIx5Bra+wjvrSnnVFLuwVQLlibADqTWMZW8+GzIGy5ghbOvMlGUq1vEXv518w2Hu1IJ2ZZizupjiygZlDC3EYG4FhrrppX0vYu1WxbtLGCMOl1RjoZn/qcA8kHIdST0rMx228Ws2Ijw+HRzE0QA4bhiJELMzPcKwBta3Qg91ZoDR0mx8S0kKu9s1iGKghSykqxUEkhSQSNToaz99foj/ai/NSszD4zaKgRR4WONEdEBCnWJWjBKKX0spcWJ7tOWtbauPxkmGkGIgEajhEWBvm+U2sbsdMgQ6X1J15XDM+i4xpZNExpZNcVs+ebPCaAmvSaAmkbJNgmgNExpbGptk2xsfKpXkfKpRTGT4EA0wGlA0YNTTIpjQaMGlA0YNUTKpjQaMGlA0YNOmUTNbYJ+cP2T+IrfrnNiSqrkswAynUkAcx3mtn+JQf34/vr+tdXS/bO3on9ItV5aq38Sg/vx/fX9an8Sg/vx/fX9a9J6ynt3d7DYtcs0YJHJxo6+xh+HKq2ytn4vDfN8b5RCPRz9mVB0DcnHtt7a1f4lB/fj++v61P4lB/fj++v60bvoxj76bx/IoA6x8SR2yRob2va5LEdwFfPJ/9TceAqCHDxk37WVyD0AXN2fM19Rx5wU65JXicXuAXXQ6i4N9DqfOsaHdrY6ixELi5Pzkge19Ta50pHfwFWMTdz/UxWPDxkeR72EkYJQ36rqw916+jBu+sjZ8Oz4BaHgJ9koCfab3Nc1tTZuKmnaZdrRRgMeHHmBCL3aXsTbqO+mism4Z3t69riIYdoL/7xhz9pEP/ADWlBJiP69p4f/GNB+MlFr/JrHS1w2+uJnSdTDhxMwVVAILBMxYlsgILE2t7q6TD4iNdWxqv7WhUeQF/jVfajRMwlixESyqCASyWIOtjrpryPiaDFZ88wm0doPKC2YgMCc8YiCMD2QmgPOwtrWzvBuxjJ8YFkd2wbS5rI1ygOpBTn6VxcXsDW1s+ANIJMRiIey2YKJFOZhyLHoOnhXRfxGD+/H99f1rRbQYuw3CYdI0WNFCqoCqo5ADkK5jbO3MZG00ceDkcKFyOiyEtn0JUhGUlSRpr310f8Sg/vx/fX9an8Rg/vx/fX9axjl123jlaf/0cjgSnhgq47Ajj0U5O12g515l+YCkjU3z+hv8Aai/NStT+Iwf34/vr+tYu+GNibCuqyoxzRaBlJ/mp3A1mB9FFjQE16xoCa4TZ822eMaAmvSaAmptk2zwmgNek0BNI2SbHR8qlDHyqUUOnwIBowaUDRg1NMgmNBowaSDRg06ZVMaDRg0oGjBp0yiYGOxCRxvJJ6CqzN39kC50PhVGPE4Ei+WIdkNbKhNmfIvo3Bu2gAOtaEsaupRhdWBBB7weYpD7LgYgtGCQMoJLEgZg+hJuDmAN+egq8JpLyeinNJef9CTiNnhQxMGUgEGy2IIBB5crEH2a1PlOz+1/J7AJbsDQAqCeWtiy+Yo4diYZVVeEDlCKCbk9hQqm/Wwt4606TZOHYENCpB5+an8UT7oqiqLLKqossViZMDGwV0iBIzegCALEgkgd9tBzNDFi9mt6JgOmbRQbjXUG2t8rWtzym3I1bm2ZA5u0Sk5Qut+Q5e8dx514Nk4e1uCvK3Lxc6e+Rz/kaKmssKqK3bK7YnZw58DQA+iO/Jbu/7iafWHWomK2cb9mIWYqbx2sVkeI3uugzxuAeRymrLbIwxBUwrYggjXUEICD7oo/blFRtkYY84V1Obv53kN/OWT77daO9ZYyqLLKz4nZwt2YiS6oAEF7syLc6aL84mvLtCml9nhBKRCEJyhsqgXALHmO5QW9gvy1pzbJw5IJhUlSCNOmS3t/lpp9UdK9bZeHKCLhKVBzAG51KlT7bqSvsNuWlHessPqLLFYn5ChIZIgV9K6qAumbtE6DSx9hHWgWTAFgmSIEkAAoBcnLpYjTV0GttWA5mrU2zoWLM8Stn0a4uG0y6jkdAB7AOlefwuC4bhLdSCCbk3upuSeeqIde9QeYrb1lm9RZZTfE7ODmMrCGBUaoLZmLqFBtqbxPfpY0c74FGyskQIJUjKvZIRn1FuiG3WnNsnDls5hXNmD378wLG/hq7m3fnbqaOfZ0DlmaJSWILG2pKoyAk9QrsB0uaG9ZYPUWWU8PLgHDMEi7K5mugBVddSCPA0oYvZ2XMREBr6SAH0snK3O5GnPUdauxbJw6hwsKjOLPz7Q8aE7Iw1iOEuoseeoJBPfzuBrz0ob1lg9RZYrEfIkIVliBKhgMg1BIUW011IFqpfxHZ9yAiEAgZhGCpukb3U2uRllTUDvrTfZ0BYOYlzKFUHoEOZAPYdRSm2Th7ZeCtgLC1xYZUXQjwjQf4ih6i8ti+qvLZWbEYAXuIhbNfsr/SzKeQ6o1hzNjVtMHAQGESWIBByjv1B5UDbLw5ueEuoI009IsTy77s2v1j1p8EKRqERQqqAFUaAAAAADuAAAtU5VMNk51cNjCaAmoTQk1Fs8zZCaAmoTQE0jZNsRkfPfN2bnTwKqB3cwQTz7/JhNek0BNI2JKVx0Z0qV5EdK8pkxk+C+IV9UeQohCvqjyFSpXr2o921YCES+qPIUXCX1R5CpUo2QyisBCJfVHkK9ES+qPIVKlNZD7VgLhL6o8hRCNfVHkKlSmshrI94a+qPIV7w16DyFSpRsg2R7w16DyouGvQeVSpRshrInDHQeVehB0HlUqUbINkQIOg8q9VBfkPKpUo2RrI9aNeg8qHIOg5dKlStZGsiBB0HlXnDHQeVSpWsjWRDGOg8q8Ma9B5V5UoWQLInDXoPKhMa+qPIV7UpbIWyB4a+qPIUJiX1R5CpUoWQGkeGJfVHkKHhL6o8hUqUtkLtWDzhL6o8hQmJfVHkKlSlshHFYB4K+qPIUJhX1R5CpUoWQu1YCSJbeiPIVKlSjZG2o//2Q==">
            <a:extLst>
              <a:ext uri="{FF2B5EF4-FFF2-40B4-BE49-F238E27FC236}">
                <a16:creationId xmlns:a16="http://schemas.microsoft.com/office/drawing/2014/main" id="{15914FD1-3516-4A4A-9D35-AD78E1B5B11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pic>
        <p:nvPicPr>
          <p:cNvPr id="7" name="Imagem 6">
            <a:extLst>
              <a:ext uri="{FF2B5EF4-FFF2-40B4-BE49-F238E27FC236}">
                <a16:creationId xmlns:a16="http://schemas.microsoft.com/office/drawing/2014/main" id="{A1819C20-23DF-4D39-817A-360AC23A6902}"/>
              </a:ext>
            </a:extLst>
          </p:cNvPr>
          <p:cNvPicPr>
            <a:picLocks noChangeAspect="1"/>
          </p:cNvPicPr>
          <p:nvPr/>
        </p:nvPicPr>
        <p:blipFill>
          <a:blip r:embed="rId3"/>
          <a:stretch>
            <a:fillRect/>
          </a:stretch>
        </p:blipFill>
        <p:spPr>
          <a:xfrm>
            <a:off x="3057371" y="2651054"/>
            <a:ext cx="4833017" cy="3620098"/>
          </a:xfrm>
          <a:prstGeom prst="rect">
            <a:avLst/>
          </a:prstGeom>
        </p:spPr>
      </p:pic>
    </p:spTree>
    <p:extLst>
      <p:ext uri="{BB962C8B-B14F-4D97-AF65-F5344CB8AC3E}">
        <p14:creationId xmlns:p14="http://schemas.microsoft.com/office/powerpoint/2010/main" val="16913974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71</a:t>
            </a:fld>
            <a:endParaRPr lang="en-US" dirty="0"/>
          </a:p>
        </p:txBody>
      </p:sp>
      <p:pic>
        <p:nvPicPr>
          <p:cNvPr id="5" name="Imagem 4"/>
          <p:cNvPicPr>
            <a:picLocks noChangeAspect="1"/>
          </p:cNvPicPr>
          <p:nvPr/>
        </p:nvPicPr>
        <p:blipFill rotWithShape="1">
          <a:blip r:embed="rId2"/>
          <a:srcRect l="14622" b="20732"/>
          <a:stretch/>
        </p:blipFill>
        <p:spPr>
          <a:xfrm>
            <a:off x="280220" y="610549"/>
            <a:ext cx="4582151" cy="3172435"/>
          </a:xfrm>
          <a:prstGeom prst="rect">
            <a:avLst/>
          </a:prstGeom>
        </p:spPr>
      </p:pic>
      <p:sp>
        <p:nvSpPr>
          <p:cNvPr id="7" name="Retângulo 6"/>
          <p:cNvSpPr/>
          <p:nvPr/>
        </p:nvSpPr>
        <p:spPr>
          <a:xfrm>
            <a:off x="173929" y="3782984"/>
            <a:ext cx="8852084" cy="2062103"/>
          </a:xfrm>
          <a:prstGeom prst="rect">
            <a:avLst/>
          </a:prstGeom>
        </p:spPr>
        <p:txBody>
          <a:bodyPr wrap="square">
            <a:spAutoFit/>
          </a:bodyPr>
          <a:lstStyle/>
          <a:p>
            <a:pPr algn="just"/>
            <a:r>
              <a:rPr lang="pt-BR" sz="3200" dirty="0"/>
              <a:t>Processamento de energia. Esta borboleta</a:t>
            </a:r>
          </a:p>
          <a:p>
            <a:pPr algn="just"/>
            <a:r>
              <a:rPr lang="pt-BR" sz="3200" dirty="0"/>
              <a:t>obtém energia na forma de néctar das flores.</a:t>
            </a:r>
          </a:p>
          <a:p>
            <a:pPr algn="just"/>
            <a:r>
              <a:rPr lang="pt-BR" sz="3200" dirty="0"/>
              <a:t>A borboleta utiliza a energia química estocada na sua comida para voar e outras atividades.</a:t>
            </a:r>
          </a:p>
        </p:txBody>
      </p:sp>
    </p:spTree>
    <p:extLst>
      <p:ext uri="{BB962C8B-B14F-4D97-AF65-F5344CB8AC3E}">
        <p14:creationId xmlns:p14="http://schemas.microsoft.com/office/powerpoint/2010/main" val="27577420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72</a:t>
            </a:fld>
            <a:endParaRPr lang="en-US" dirty="0"/>
          </a:p>
        </p:txBody>
      </p:sp>
      <p:pic>
        <p:nvPicPr>
          <p:cNvPr id="5" name="Imagem 4"/>
          <p:cNvPicPr>
            <a:picLocks noChangeAspect="1"/>
          </p:cNvPicPr>
          <p:nvPr/>
        </p:nvPicPr>
        <p:blipFill>
          <a:blip r:embed="rId2"/>
          <a:stretch>
            <a:fillRect/>
          </a:stretch>
        </p:blipFill>
        <p:spPr>
          <a:xfrm>
            <a:off x="92765" y="475981"/>
            <a:ext cx="6019580" cy="4632255"/>
          </a:xfrm>
          <a:prstGeom prst="rect">
            <a:avLst/>
          </a:prstGeom>
        </p:spPr>
      </p:pic>
      <p:sp>
        <p:nvSpPr>
          <p:cNvPr id="6" name="CaixaDeTexto 5"/>
          <p:cNvSpPr txBox="1"/>
          <p:nvPr/>
        </p:nvSpPr>
        <p:spPr>
          <a:xfrm>
            <a:off x="1205948" y="5393635"/>
            <a:ext cx="7446550" cy="369332"/>
          </a:xfrm>
          <a:prstGeom prst="rect">
            <a:avLst/>
          </a:prstGeom>
          <a:noFill/>
        </p:spPr>
        <p:txBody>
          <a:bodyPr wrap="square" rtlCol="0">
            <a:spAutoFit/>
          </a:bodyPr>
          <a:lstStyle/>
          <a:p>
            <a:endParaRPr lang="pt-BR" dirty="0"/>
          </a:p>
        </p:txBody>
      </p:sp>
      <p:sp>
        <p:nvSpPr>
          <p:cNvPr id="7" name="Retângulo 6"/>
          <p:cNvSpPr/>
          <p:nvPr/>
        </p:nvSpPr>
        <p:spPr>
          <a:xfrm>
            <a:off x="6112345" y="349581"/>
            <a:ext cx="2791613" cy="3539430"/>
          </a:xfrm>
          <a:prstGeom prst="rect">
            <a:avLst/>
          </a:prstGeom>
        </p:spPr>
        <p:txBody>
          <a:bodyPr wrap="square">
            <a:spAutoFit/>
          </a:bodyPr>
          <a:lstStyle/>
          <a:p>
            <a:r>
              <a:rPr lang="pt-BR" sz="3200" dirty="0"/>
              <a:t>Movimento. Todos os seres possuem movimentos.</a:t>
            </a:r>
          </a:p>
          <a:p>
            <a:r>
              <a:rPr lang="pt-BR" sz="3200" dirty="0"/>
              <a:t>Plantas também se movimentam.</a:t>
            </a:r>
          </a:p>
        </p:txBody>
      </p:sp>
      <p:sp>
        <p:nvSpPr>
          <p:cNvPr id="8" name="CaixaDeTexto 7"/>
          <p:cNvSpPr txBox="1"/>
          <p:nvPr/>
        </p:nvSpPr>
        <p:spPr>
          <a:xfrm>
            <a:off x="397565" y="5223414"/>
            <a:ext cx="7328452" cy="1600438"/>
          </a:xfrm>
          <a:prstGeom prst="rect">
            <a:avLst/>
          </a:prstGeom>
          <a:noFill/>
        </p:spPr>
        <p:txBody>
          <a:bodyPr wrap="square" rtlCol="0">
            <a:spAutoFit/>
          </a:bodyPr>
          <a:lstStyle/>
          <a:p>
            <a:r>
              <a:rPr lang="pt-BR" sz="4000" dirty="0"/>
              <a:t>Plantas podem ter visão</a:t>
            </a:r>
          </a:p>
          <a:p>
            <a:r>
              <a:rPr lang="pt-BR" sz="4000" dirty="0"/>
              <a:t>Segundo pesquisa.    </a:t>
            </a:r>
          </a:p>
          <a:p>
            <a:endParaRPr lang="pt-BR" dirty="0"/>
          </a:p>
        </p:txBody>
      </p:sp>
      <p:pic>
        <p:nvPicPr>
          <p:cNvPr id="9" name="Imagem 8"/>
          <p:cNvPicPr>
            <a:picLocks noChangeAspect="1"/>
          </p:cNvPicPr>
          <p:nvPr/>
        </p:nvPicPr>
        <p:blipFill>
          <a:blip r:embed="rId3"/>
          <a:stretch>
            <a:fillRect/>
          </a:stretch>
        </p:blipFill>
        <p:spPr>
          <a:xfrm>
            <a:off x="6112345" y="5146629"/>
            <a:ext cx="2886075" cy="1581150"/>
          </a:xfrm>
          <a:prstGeom prst="rect">
            <a:avLst/>
          </a:prstGeom>
        </p:spPr>
      </p:pic>
    </p:spTree>
    <p:extLst>
      <p:ext uri="{BB962C8B-B14F-4D97-AF65-F5344CB8AC3E}">
        <p14:creationId xmlns:p14="http://schemas.microsoft.com/office/powerpoint/2010/main" val="28038860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73</a:t>
            </a:fld>
            <a:endParaRPr lang="en-US" dirty="0"/>
          </a:p>
        </p:txBody>
      </p:sp>
      <p:pic>
        <p:nvPicPr>
          <p:cNvPr id="5" name="Imagem 4"/>
          <p:cNvPicPr>
            <a:picLocks noChangeAspect="1"/>
          </p:cNvPicPr>
          <p:nvPr/>
        </p:nvPicPr>
        <p:blipFill>
          <a:blip r:embed="rId2"/>
          <a:stretch>
            <a:fillRect/>
          </a:stretch>
        </p:blipFill>
        <p:spPr>
          <a:xfrm>
            <a:off x="0" y="0"/>
            <a:ext cx="5788751" cy="4346100"/>
          </a:xfrm>
          <a:prstGeom prst="rect">
            <a:avLst/>
          </a:prstGeom>
        </p:spPr>
      </p:pic>
      <p:pic>
        <p:nvPicPr>
          <p:cNvPr id="6" name="Imagem 5"/>
          <p:cNvPicPr>
            <a:picLocks noChangeAspect="1"/>
          </p:cNvPicPr>
          <p:nvPr/>
        </p:nvPicPr>
        <p:blipFill>
          <a:blip r:embed="rId3"/>
          <a:stretch>
            <a:fillRect/>
          </a:stretch>
        </p:blipFill>
        <p:spPr>
          <a:xfrm>
            <a:off x="5788751" y="198780"/>
            <a:ext cx="3125088" cy="1786845"/>
          </a:xfrm>
          <a:prstGeom prst="rect">
            <a:avLst/>
          </a:prstGeom>
        </p:spPr>
      </p:pic>
      <p:pic>
        <p:nvPicPr>
          <p:cNvPr id="7" name="Imagem 6"/>
          <p:cNvPicPr>
            <a:picLocks noChangeAspect="1"/>
          </p:cNvPicPr>
          <p:nvPr/>
        </p:nvPicPr>
        <p:blipFill>
          <a:blip r:embed="rId4"/>
          <a:stretch>
            <a:fillRect/>
          </a:stretch>
        </p:blipFill>
        <p:spPr>
          <a:xfrm>
            <a:off x="5793506" y="2026976"/>
            <a:ext cx="3120333" cy="2277772"/>
          </a:xfrm>
          <a:prstGeom prst="rect">
            <a:avLst/>
          </a:prstGeom>
        </p:spPr>
      </p:pic>
      <p:sp>
        <p:nvSpPr>
          <p:cNvPr id="9" name="Retângulo 8"/>
          <p:cNvSpPr/>
          <p:nvPr/>
        </p:nvSpPr>
        <p:spPr>
          <a:xfrm>
            <a:off x="198783" y="4396292"/>
            <a:ext cx="8852452" cy="1815882"/>
          </a:xfrm>
          <a:prstGeom prst="rect">
            <a:avLst/>
          </a:prstGeom>
        </p:spPr>
        <p:txBody>
          <a:bodyPr wrap="square">
            <a:spAutoFit/>
          </a:bodyPr>
          <a:lstStyle/>
          <a:p>
            <a:r>
              <a:rPr lang="pt-BR" sz="2800" b="1" dirty="0"/>
              <a:t>Conjunto de cromossomos contidos nas células de um organismo, organizados em ordem decrescente de tamanho. Sp. Humana = 46 cromossomos</a:t>
            </a:r>
          </a:p>
          <a:p>
            <a:r>
              <a:rPr lang="pt-BR" sz="2800" b="1" dirty="0"/>
              <a:t>Células somáticas - diploides(2n).</a:t>
            </a:r>
          </a:p>
        </p:txBody>
      </p:sp>
    </p:spTree>
    <p:extLst>
      <p:ext uri="{BB962C8B-B14F-4D97-AF65-F5344CB8AC3E}">
        <p14:creationId xmlns:p14="http://schemas.microsoft.com/office/powerpoint/2010/main" val="1112200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dirty="0">
                <a:solidFill>
                  <a:srgbClr val="000000"/>
                </a:solidFill>
                <a:latin typeface="Times New Roman" pitchFamily="18" charset="0"/>
                <a:cs typeface="Times New Roman" pitchFamily="18" charset="0"/>
              </a:rPr>
              <a:t>  </a:t>
            </a:r>
            <a:br>
              <a:rPr lang="en-US" sz="17100" dirty="0">
                <a:solidFill>
                  <a:srgbClr val="000000"/>
                </a:solidFill>
                <a:latin typeface="Times New Roman" pitchFamily="18" charset="0"/>
                <a:cs typeface="Times New Roman" pitchFamily="18" charset="0"/>
              </a:rPr>
            </a:br>
            <a:br>
              <a:rPr lang="en-US" sz="1200" dirty="0">
                <a:solidFill>
                  <a:srgbClr val="000000"/>
                </a:solidFill>
                <a:latin typeface="Times New Roman" pitchFamily="18" charset="0"/>
                <a:cs typeface="Times New Roman" pitchFamily="18" charset="0"/>
              </a:rPr>
            </a:br>
            <a:endParaRPr lang="en-US" sz="1200" dirty="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539552" y="191650"/>
            <a:ext cx="61317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263285" y="1022648"/>
            <a:ext cx="7704856" cy="646331"/>
          </a:xfrm>
          <a:prstGeom prst="rect">
            <a:avLst/>
          </a:prstGeom>
          <a:noFill/>
        </p:spPr>
        <p:txBody>
          <a:bodyPr wrap="square" rtlCol="0">
            <a:spAutoFit/>
          </a:bodyPr>
          <a:lstStyle/>
          <a:p>
            <a:pPr algn="ctr"/>
            <a:r>
              <a:rPr lang="pt-PT" sz="360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7" name="TextBox 6"/>
          <p:cNvSpPr txBox="1"/>
          <p:nvPr/>
        </p:nvSpPr>
        <p:spPr>
          <a:xfrm>
            <a:off x="608760" y="1555105"/>
            <a:ext cx="7776864" cy="461665"/>
          </a:xfrm>
          <a:prstGeom prst="rect">
            <a:avLst/>
          </a:prstGeom>
          <a:noFill/>
        </p:spPr>
        <p:txBody>
          <a:bodyPr wrap="square" rtlCol="0">
            <a:spAutoFit/>
          </a:bodyPr>
          <a:lstStyle/>
          <a:p>
            <a:pPr algn="ctr"/>
            <a:r>
              <a:rPr lang="pt-PT" sz="2400" b="1" dirty="0"/>
              <a:t>A vida apresenta uma dualidade caraterística:</a:t>
            </a:r>
          </a:p>
        </p:txBody>
      </p:sp>
      <p:sp>
        <p:nvSpPr>
          <p:cNvPr id="9" name="TextBox 8"/>
          <p:cNvSpPr txBox="1"/>
          <p:nvPr/>
        </p:nvSpPr>
        <p:spPr>
          <a:xfrm>
            <a:off x="371364" y="2184450"/>
            <a:ext cx="3384376" cy="461665"/>
          </a:xfrm>
          <a:prstGeom prst="rect">
            <a:avLst/>
          </a:prstGeom>
          <a:noFill/>
          <a:ln w="57150">
            <a:noFill/>
          </a:ln>
        </p:spPr>
        <p:txBody>
          <a:bodyPr wrap="square" rtlCol="0">
            <a:spAutoFit/>
          </a:bodyPr>
          <a:lstStyle/>
          <a:p>
            <a:pPr algn="ctr"/>
            <a:r>
              <a:rPr lang="pt-PT" sz="2400" b="1" spc="50" dirty="0">
                <a:ln w="12700" cmpd="sng">
                  <a:solidFill>
                    <a:schemeClr val="accent6">
                      <a:satMod val="120000"/>
                      <a:shade val="80000"/>
                    </a:schemeClr>
                  </a:solidFill>
                  <a:prstDash val="solid"/>
                </a:ln>
                <a:solidFill>
                  <a:srgbClr val="FF0000"/>
                </a:solidFill>
                <a:effectLst>
                  <a:glow rad="53100">
                    <a:schemeClr val="accent6">
                      <a:satMod val="180000"/>
                      <a:alpha val="30000"/>
                    </a:schemeClr>
                  </a:glow>
                </a:effectLst>
              </a:rPr>
              <a:t>DIVERSIDADE</a:t>
            </a:r>
          </a:p>
        </p:txBody>
      </p:sp>
      <p:sp>
        <p:nvSpPr>
          <p:cNvPr id="10" name="TextBox 9"/>
          <p:cNvSpPr txBox="1"/>
          <p:nvPr/>
        </p:nvSpPr>
        <p:spPr>
          <a:xfrm>
            <a:off x="5652120" y="2023703"/>
            <a:ext cx="2736304" cy="461665"/>
          </a:xfrm>
          <a:prstGeom prst="rect">
            <a:avLst/>
          </a:prstGeom>
          <a:noFill/>
          <a:ln w="57150">
            <a:noFill/>
          </a:ln>
        </p:spPr>
        <p:txBody>
          <a:bodyPr wrap="square" rtlCol="0">
            <a:spAutoFit/>
          </a:bodyPr>
          <a:lstStyle/>
          <a:p>
            <a:pPr algn="ctr"/>
            <a:r>
              <a:rPr lang="pt-PT" sz="2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UNIDADE</a:t>
            </a:r>
          </a:p>
        </p:txBody>
      </p:sp>
      <p:sp>
        <p:nvSpPr>
          <p:cNvPr id="11" name="TextBox 10"/>
          <p:cNvSpPr txBox="1"/>
          <p:nvPr/>
        </p:nvSpPr>
        <p:spPr>
          <a:xfrm>
            <a:off x="3755740" y="2704962"/>
            <a:ext cx="1326468" cy="523220"/>
          </a:xfrm>
          <a:prstGeom prst="rect">
            <a:avLst/>
          </a:prstGeom>
          <a:noFill/>
        </p:spPr>
        <p:txBody>
          <a:bodyPr wrap="square" rtlCol="0">
            <a:spAutoFit/>
          </a:bodyPr>
          <a:lstStyle/>
          <a:p>
            <a:r>
              <a:rPr lang="pt-PT" sz="2800" i="1" dirty="0">
                <a:solidFill>
                  <a:srgbClr val="FF0000"/>
                </a:solidFill>
              </a:rPr>
              <a:t>versus</a:t>
            </a:r>
          </a:p>
        </p:txBody>
      </p:sp>
      <p:sp>
        <p:nvSpPr>
          <p:cNvPr id="12" name="TextBox 11"/>
          <p:cNvSpPr txBox="1"/>
          <p:nvPr/>
        </p:nvSpPr>
        <p:spPr>
          <a:xfrm>
            <a:off x="371364" y="2707334"/>
            <a:ext cx="3456384" cy="1200329"/>
          </a:xfrm>
          <a:prstGeom prst="rect">
            <a:avLst/>
          </a:prstGeom>
          <a:noFill/>
        </p:spPr>
        <p:txBody>
          <a:bodyPr wrap="square" rtlCol="0">
            <a:spAutoFit/>
          </a:bodyPr>
          <a:lstStyle/>
          <a:p>
            <a:pPr algn="ctr"/>
            <a:r>
              <a:rPr lang="pt-PT" sz="2400" dirty="0"/>
              <a:t>O nosso planeta está repleto de milhões de espécies diferentes…</a:t>
            </a:r>
          </a:p>
        </p:txBody>
      </p:sp>
      <p:sp>
        <p:nvSpPr>
          <p:cNvPr id="13" name="TextBox 12"/>
          <p:cNvSpPr txBox="1"/>
          <p:nvPr/>
        </p:nvSpPr>
        <p:spPr>
          <a:xfrm>
            <a:off x="5041676" y="2431321"/>
            <a:ext cx="3672408" cy="1569660"/>
          </a:xfrm>
          <a:prstGeom prst="rect">
            <a:avLst/>
          </a:prstGeom>
          <a:noFill/>
        </p:spPr>
        <p:txBody>
          <a:bodyPr wrap="square" rtlCol="0">
            <a:spAutoFit/>
          </a:bodyPr>
          <a:lstStyle/>
          <a:p>
            <a:pPr algn="ctr"/>
            <a:r>
              <a:rPr lang="pt-PT" sz="2400" dirty="0"/>
              <a:t>Mas todas elas são constituídas pela mesma </a:t>
            </a:r>
            <a:r>
              <a:rPr lang="pt-PT" sz="2400" b="1" dirty="0"/>
              <a:t>unidade estrutural e funcional… a CÉLULA!</a:t>
            </a:r>
            <a:endParaRPr lang="pt-PT" sz="2400" dirty="0"/>
          </a:p>
        </p:txBody>
      </p:sp>
      <p:pic>
        <p:nvPicPr>
          <p:cNvPr id="1027" name="Picture 3" descr="c:\Users\Lena\Downloads\biodiversidade-4.jpg"/>
          <p:cNvPicPr>
            <a:picLocks noChangeAspect="1" noChangeArrowheads="1"/>
          </p:cNvPicPr>
          <p:nvPr/>
        </p:nvPicPr>
        <p:blipFill>
          <a:blip r:embed="rId4" cstate="print"/>
          <a:srcRect/>
          <a:stretch>
            <a:fillRect/>
          </a:stretch>
        </p:blipFill>
        <p:spPr bwMode="auto">
          <a:xfrm>
            <a:off x="331775" y="4175873"/>
            <a:ext cx="3463554" cy="2127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c:\Users\Lena\Downloads\célula animal.jpg"/>
          <p:cNvPicPr>
            <a:picLocks noChangeAspect="1" noChangeArrowheads="1"/>
          </p:cNvPicPr>
          <p:nvPr/>
        </p:nvPicPr>
        <p:blipFill>
          <a:blip r:embed="rId5" cstate="print"/>
          <a:srcRect/>
          <a:stretch>
            <a:fillRect/>
          </a:stretch>
        </p:blipFill>
        <p:spPr bwMode="auto">
          <a:xfrm>
            <a:off x="4679680" y="3917041"/>
            <a:ext cx="2857151" cy="1553393"/>
          </a:xfrm>
          <a:prstGeom prst="rect">
            <a:avLst/>
          </a:prstGeom>
          <a:noFill/>
        </p:spPr>
      </p:pic>
      <p:pic>
        <p:nvPicPr>
          <p:cNvPr id="3" name="Imagem 2" descr="Uma imagem contendo pessoa, material de escritório, céu, interior&#10;&#10;Descrição gerada com alta confiança">
            <a:extLst>
              <a:ext uri="{FF2B5EF4-FFF2-40B4-BE49-F238E27FC236}">
                <a16:creationId xmlns:a16="http://schemas.microsoft.com/office/drawing/2014/main" id="{9964402F-0BE4-42C0-92DA-58A0A77726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8255" y="5397598"/>
            <a:ext cx="2170196" cy="1440221"/>
          </a:xfrm>
          <a:prstGeom prst="rect">
            <a:avLst/>
          </a:prstGeom>
        </p:spPr>
      </p:pic>
      <p:pic>
        <p:nvPicPr>
          <p:cNvPr id="8" name="Imagem 7" descr="Uma imagem contendo fungo&#10;&#10;Descrição gerada com alta confiança">
            <a:extLst>
              <a:ext uri="{FF2B5EF4-FFF2-40B4-BE49-F238E27FC236}">
                <a16:creationId xmlns:a16="http://schemas.microsoft.com/office/drawing/2014/main" id="{5DB04077-81A3-4373-98C4-9D9E1619B0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4813" y="5427608"/>
            <a:ext cx="1829931" cy="1380202"/>
          </a:xfrm>
          <a:prstGeom prst="rect">
            <a:avLst/>
          </a:prstGeom>
        </p:spPr>
      </p:pic>
    </p:spTree>
    <p:extLst>
      <p:ext uri="{BB962C8B-B14F-4D97-AF65-F5344CB8AC3E}">
        <p14:creationId xmlns:p14="http://schemas.microsoft.com/office/powerpoint/2010/main" val="27240111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75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5" y="3294313"/>
            <a:ext cx="4861319" cy="337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4984914" y="1205471"/>
            <a:ext cx="4017418" cy="2308324"/>
          </a:xfrm>
          <a:prstGeom prst="rect">
            <a:avLst/>
          </a:prstGeom>
          <a:noFill/>
        </p:spPr>
        <p:txBody>
          <a:bodyPr wrap="square" rtlCol="0">
            <a:spAutoFit/>
          </a:bodyPr>
          <a:lstStyle/>
          <a:p>
            <a:pPr algn="just"/>
            <a:r>
              <a:rPr lang="pt-BR" sz="3600" dirty="0"/>
              <a:t>Diferentes por fora (externo)  e semelhantes por dentro ( Interno) </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899" y="248208"/>
            <a:ext cx="7190616"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m 3"/>
          <p:cNvPicPr>
            <a:picLocks noChangeAspect="1"/>
          </p:cNvPicPr>
          <p:nvPr/>
        </p:nvPicPr>
        <p:blipFill>
          <a:blip r:embed="rId4"/>
          <a:stretch>
            <a:fillRect/>
          </a:stretch>
        </p:blipFill>
        <p:spPr>
          <a:xfrm>
            <a:off x="5064089" y="3670853"/>
            <a:ext cx="4009013" cy="3002890"/>
          </a:xfrm>
          <a:prstGeom prst="rect">
            <a:avLst/>
          </a:prstGeom>
        </p:spPr>
      </p:pic>
    </p:spTree>
    <p:extLst>
      <p:ext uri="{BB962C8B-B14F-4D97-AF65-F5344CB8AC3E}">
        <p14:creationId xmlns:p14="http://schemas.microsoft.com/office/powerpoint/2010/main" val="16217836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dirty="0">
                <a:solidFill>
                  <a:srgbClr val="000000"/>
                </a:solidFill>
                <a:latin typeface="Times New Roman" pitchFamily="18" charset="0"/>
                <a:cs typeface="Times New Roman" pitchFamily="18" charset="0"/>
              </a:rPr>
              <a:t>  </a:t>
            </a:r>
            <a:br>
              <a:rPr lang="en-US" sz="17100" dirty="0">
                <a:solidFill>
                  <a:srgbClr val="000000"/>
                </a:solidFill>
                <a:latin typeface="Times New Roman" pitchFamily="18" charset="0"/>
                <a:cs typeface="Times New Roman" pitchFamily="18" charset="0"/>
              </a:rPr>
            </a:br>
            <a:br>
              <a:rPr lang="en-US" sz="1200" dirty="0">
                <a:solidFill>
                  <a:srgbClr val="000000"/>
                </a:solidFill>
                <a:latin typeface="Times New Roman" pitchFamily="18" charset="0"/>
                <a:cs typeface="Times New Roman" pitchFamily="18" charset="0"/>
              </a:rPr>
            </a:br>
            <a:endParaRPr lang="en-US" sz="1200" dirty="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261938" y="186538"/>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467543" y="1017535"/>
            <a:ext cx="8319269" cy="707886"/>
          </a:xfrm>
          <a:prstGeom prst="rect">
            <a:avLst/>
          </a:prstGeom>
          <a:noFill/>
        </p:spPr>
        <p:txBody>
          <a:bodyPr wrap="square" rtlCol="0">
            <a:spAutoFit/>
          </a:bodyPr>
          <a:lstStyle/>
          <a:p>
            <a:pPr algn="ctr"/>
            <a:r>
              <a:rPr lang="pt-PT" sz="40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7" name="TextBox 6"/>
          <p:cNvSpPr txBox="1"/>
          <p:nvPr/>
        </p:nvSpPr>
        <p:spPr>
          <a:xfrm>
            <a:off x="130969" y="1845295"/>
            <a:ext cx="8794090" cy="1384995"/>
          </a:xfrm>
          <a:prstGeom prst="rect">
            <a:avLst/>
          </a:prstGeom>
          <a:noFill/>
          <a:ln w="57150">
            <a:solidFill>
              <a:schemeClr val="accent1">
                <a:lumMod val="50000"/>
              </a:schemeClr>
            </a:solidFill>
            <a:prstDash val="dash"/>
          </a:ln>
        </p:spPr>
        <p:txBody>
          <a:bodyPr wrap="square" rtlCol="0">
            <a:spAutoFit/>
          </a:bodyPr>
          <a:lstStyle/>
          <a:p>
            <a:pPr algn="just"/>
            <a:r>
              <a:rPr lang="pt-PT" sz="2800" b="1" dirty="0"/>
              <a:t>E a composição das células? … será distinta ou semelhante? Haverá também uma unidade a nível químico entre todos os seres vivos?...</a:t>
            </a:r>
          </a:p>
        </p:txBody>
      </p:sp>
      <p:sp>
        <p:nvSpPr>
          <p:cNvPr id="8" name="TextBox 7"/>
          <p:cNvSpPr txBox="1"/>
          <p:nvPr/>
        </p:nvSpPr>
        <p:spPr>
          <a:xfrm>
            <a:off x="130969" y="3349348"/>
            <a:ext cx="8794089" cy="1569660"/>
          </a:xfrm>
          <a:prstGeom prst="rect">
            <a:avLst/>
          </a:prstGeom>
          <a:noFill/>
        </p:spPr>
        <p:txBody>
          <a:bodyPr wrap="square" rtlCol="0">
            <a:spAutoFit/>
          </a:bodyPr>
          <a:lstStyle/>
          <a:p>
            <a:pPr algn="just"/>
            <a:r>
              <a:rPr lang="pt-PT" sz="3200" b="1" dirty="0"/>
              <a:t>Quando se analisa a matéria que constitui os seres vivos, encontram-se principalmente os seguintes elementos:</a:t>
            </a:r>
          </a:p>
        </p:txBody>
      </p:sp>
      <p:pic>
        <p:nvPicPr>
          <p:cNvPr id="2050" name="Picture 2"/>
          <p:cNvPicPr>
            <a:picLocks noChangeAspect="1" noChangeArrowheads="1"/>
          </p:cNvPicPr>
          <p:nvPr/>
        </p:nvPicPr>
        <p:blipFill>
          <a:blip r:embed="rId4" cstate="print"/>
          <a:srcRect/>
          <a:stretch>
            <a:fillRect/>
          </a:stretch>
        </p:blipFill>
        <p:spPr bwMode="auto">
          <a:xfrm>
            <a:off x="7839236" y="4883097"/>
            <a:ext cx="1224136" cy="1867297"/>
          </a:xfrm>
          <a:prstGeom prst="rect">
            <a:avLst/>
          </a:prstGeom>
          <a:noFill/>
          <a:ln w="9525">
            <a:noFill/>
            <a:miter lim="800000"/>
            <a:headEnd/>
            <a:tailEnd/>
          </a:ln>
        </p:spPr>
      </p:pic>
      <p:sp>
        <p:nvSpPr>
          <p:cNvPr id="11" name="Rounded Rectangle 10"/>
          <p:cNvSpPr/>
          <p:nvPr/>
        </p:nvSpPr>
        <p:spPr>
          <a:xfrm>
            <a:off x="261937" y="5033478"/>
            <a:ext cx="2869903" cy="1716916"/>
          </a:xfrm>
          <a:prstGeom prst="roundRect">
            <a:avLst/>
          </a:prstGeom>
          <a:solidFill>
            <a:schemeClr val="accent1">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r>
              <a:rPr lang="pt-PT" sz="2400" dirty="0">
                <a:solidFill>
                  <a:schemeClr val="tx1"/>
                </a:solidFill>
              </a:rPr>
              <a:t> </a:t>
            </a:r>
            <a:r>
              <a:rPr lang="pt-PT" sz="2400" b="1" dirty="0">
                <a:solidFill>
                  <a:schemeClr val="tx1"/>
                </a:solidFill>
              </a:rPr>
              <a:t>Carbono (C)</a:t>
            </a:r>
          </a:p>
          <a:p>
            <a:pPr algn="ctr">
              <a:buFont typeface="Arial" pitchFamily="34" charset="0"/>
              <a:buChar char="•"/>
            </a:pPr>
            <a:r>
              <a:rPr lang="pt-PT" sz="2400" b="1" dirty="0">
                <a:solidFill>
                  <a:schemeClr val="tx1"/>
                </a:solidFill>
              </a:rPr>
              <a:t> Hidrogénio (H)</a:t>
            </a:r>
          </a:p>
          <a:p>
            <a:pPr algn="ctr">
              <a:buFont typeface="Arial" pitchFamily="34" charset="0"/>
              <a:buChar char="•"/>
            </a:pPr>
            <a:r>
              <a:rPr lang="pt-PT" sz="2400" b="1" dirty="0">
                <a:solidFill>
                  <a:schemeClr val="tx1"/>
                </a:solidFill>
              </a:rPr>
              <a:t> Oxigénio (O)</a:t>
            </a:r>
          </a:p>
          <a:p>
            <a:pPr algn="ctr">
              <a:buFont typeface="Arial" pitchFamily="34" charset="0"/>
              <a:buChar char="•"/>
            </a:pPr>
            <a:r>
              <a:rPr lang="pt-PT" sz="2400" b="1" dirty="0">
                <a:solidFill>
                  <a:schemeClr val="tx1"/>
                </a:solidFill>
              </a:rPr>
              <a:t> Azoto (N)</a:t>
            </a:r>
          </a:p>
        </p:txBody>
      </p:sp>
      <p:sp>
        <p:nvSpPr>
          <p:cNvPr id="12" name="TextBox 11"/>
          <p:cNvSpPr txBox="1"/>
          <p:nvPr/>
        </p:nvSpPr>
        <p:spPr>
          <a:xfrm>
            <a:off x="3851920" y="4919008"/>
            <a:ext cx="3312368" cy="1938992"/>
          </a:xfrm>
          <a:prstGeom prst="rect">
            <a:avLst/>
          </a:prstGeom>
          <a:noFill/>
        </p:spPr>
        <p:txBody>
          <a:bodyPr wrap="square" rtlCol="0">
            <a:spAutoFit/>
          </a:bodyPr>
          <a:lstStyle/>
          <a:p>
            <a:pPr algn="ctr"/>
            <a:r>
              <a:rPr lang="pt-PT" sz="2400" dirty="0"/>
              <a:t>Os compostos orgânicos caraterizam-se por apresentarem </a:t>
            </a:r>
            <a:r>
              <a:rPr lang="pt-PT" sz="2400" b="1" dirty="0"/>
              <a:t>carbono associado a hidrogénio</a:t>
            </a:r>
            <a:r>
              <a:rPr lang="pt-PT" b="1" dirty="0"/>
              <a:t>!</a:t>
            </a:r>
            <a:endParaRPr lang="pt-PT" dirty="0"/>
          </a:p>
        </p:txBody>
      </p:sp>
      <p:sp>
        <p:nvSpPr>
          <p:cNvPr id="13" name="Right Arrow 12"/>
          <p:cNvSpPr/>
          <p:nvPr/>
        </p:nvSpPr>
        <p:spPr>
          <a:xfrm>
            <a:off x="3347864" y="5085184"/>
            <a:ext cx="2880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4" name="Right Arrow 13"/>
          <p:cNvSpPr/>
          <p:nvPr/>
        </p:nvSpPr>
        <p:spPr>
          <a:xfrm>
            <a:off x="7020272" y="5157192"/>
            <a:ext cx="28803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Tree>
    <p:extLst>
      <p:ext uri="{BB962C8B-B14F-4D97-AF65-F5344CB8AC3E}">
        <p14:creationId xmlns:p14="http://schemas.microsoft.com/office/powerpoint/2010/main" val="10562141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dirty="0">
                <a:solidFill>
                  <a:srgbClr val="000000"/>
                </a:solidFill>
                <a:latin typeface="Times New Roman" pitchFamily="18" charset="0"/>
                <a:cs typeface="Times New Roman" pitchFamily="18" charset="0"/>
              </a:rPr>
              <a:t>  </a:t>
            </a:r>
            <a:br>
              <a:rPr lang="en-US" sz="17100" dirty="0">
                <a:solidFill>
                  <a:srgbClr val="000000"/>
                </a:solidFill>
                <a:latin typeface="Times New Roman" pitchFamily="18" charset="0"/>
                <a:cs typeface="Times New Roman" pitchFamily="18" charset="0"/>
              </a:rPr>
            </a:br>
            <a:br>
              <a:rPr lang="en-US" sz="1200" dirty="0">
                <a:solidFill>
                  <a:srgbClr val="000000"/>
                </a:solidFill>
                <a:latin typeface="Times New Roman" pitchFamily="18" charset="0"/>
                <a:cs typeface="Times New Roman" pitchFamily="18" charset="0"/>
              </a:rPr>
            </a:br>
            <a:endParaRPr lang="en-US" sz="1200" dirty="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305780" y="191651"/>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529022" y="1067818"/>
            <a:ext cx="7704856" cy="646331"/>
          </a:xfrm>
          <a:prstGeom prst="rect">
            <a:avLst/>
          </a:prstGeom>
          <a:noFill/>
        </p:spPr>
        <p:txBody>
          <a:bodyPr wrap="square" rtlCol="0">
            <a:spAutoFit/>
          </a:bodyPr>
          <a:lstStyle/>
          <a:p>
            <a:pPr algn="ctr"/>
            <a:r>
              <a:rPr lang="pt-PT" sz="36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8" name="Rectangle 7"/>
          <p:cNvSpPr/>
          <p:nvPr/>
        </p:nvSpPr>
        <p:spPr>
          <a:xfrm>
            <a:off x="395536" y="1955128"/>
            <a:ext cx="4176464" cy="720080"/>
          </a:xfrm>
          <a:prstGeom prst="rect">
            <a:avLst/>
          </a:prstGeom>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800" b="1" dirty="0">
                <a:solidFill>
                  <a:schemeClr val="tx1"/>
                </a:solidFill>
              </a:rPr>
              <a:t>MACROMOLÉCULAS</a:t>
            </a:r>
            <a:endParaRPr lang="pt-PT" sz="2800" dirty="0">
              <a:solidFill>
                <a:schemeClr val="tx1"/>
              </a:solidFill>
            </a:endParaRPr>
          </a:p>
        </p:txBody>
      </p:sp>
      <p:sp>
        <p:nvSpPr>
          <p:cNvPr id="10" name="Right Arrow 9"/>
          <p:cNvSpPr/>
          <p:nvPr/>
        </p:nvSpPr>
        <p:spPr>
          <a:xfrm>
            <a:off x="4895369" y="2167951"/>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TextBox 10"/>
          <p:cNvSpPr txBox="1"/>
          <p:nvPr/>
        </p:nvSpPr>
        <p:spPr>
          <a:xfrm>
            <a:off x="5576552" y="1785938"/>
            <a:ext cx="3567448" cy="1569660"/>
          </a:xfrm>
          <a:prstGeom prst="rect">
            <a:avLst/>
          </a:prstGeom>
          <a:noFill/>
        </p:spPr>
        <p:txBody>
          <a:bodyPr wrap="square" rtlCol="0">
            <a:spAutoFit/>
          </a:bodyPr>
          <a:lstStyle/>
          <a:p>
            <a:pPr algn="just"/>
            <a:r>
              <a:rPr lang="pt-PT" sz="2400" dirty="0"/>
              <a:t>Moléculas que, entre outros elementos, contém </a:t>
            </a:r>
            <a:r>
              <a:rPr lang="pt-PT" sz="2400" b="1" dirty="0"/>
              <a:t>carbono; são de grande dimensão…</a:t>
            </a:r>
            <a:endParaRPr lang="pt-PT" sz="2400" dirty="0"/>
          </a:p>
        </p:txBody>
      </p:sp>
      <p:sp>
        <p:nvSpPr>
          <p:cNvPr id="12" name="TextBox 11"/>
          <p:cNvSpPr txBox="1"/>
          <p:nvPr/>
        </p:nvSpPr>
        <p:spPr>
          <a:xfrm>
            <a:off x="265289" y="2893933"/>
            <a:ext cx="5328592" cy="830997"/>
          </a:xfrm>
          <a:prstGeom prst="rect">
            <a:avLst/>
          </a:prstGeom>
          <a:noFill/>
          <a:ln w="57150">
            <a:solidFill>
              <a:schemeClr val="tx2">
                <a:lumMod val="75000"/>
              </a:schemeClr>
            </a:solidFill>
            <a:prstDash val="sysDash"/>
          </a:ln>
        </p:spPr>
        <p:txBody>
          <a:bodyPr wrap="square" rtlCol="0">
            <a:spAutoFit/>
          </a:bodyPr>
          <a:lstStyle/>
          <a:p>
            <a:pPr algn="ctr"/>
            <a:r>
              <a:rPr lang="pt-PT" sz="2400" b="1" dirty="0">
                <a:solidFill>
                  <a:srgbClr val="FF0000"/>
                </a:solidFill>
              </a:rPr>
              <a:t>FUNÇÕES</a:t>
            </a:r>
            <a:r>
              <a:rPr lang="pt-PT" sz="2400" b="1" dirty="0">
                <a:solidFill>
                  <a:schemeClr val="accent6">
                    <a:lumMod val="75000"/>
                  </a:schemeClr>
                </a:solidFill>
              </a:rPr>
              <a:t>: </a:t>
            </a:r>
            <a:r>
              <a:rPr lang="pt-PT" sz="2400" b="1" dirty="0"/>
              <a:t>enzimática, estrutural, armazenamento de informação…</a:t>
            </a:r>
            <a:endParaRPr lang="pt-PT" sz="2400" dirty="0"/>
          </a:p>
        </p:txBody>
      </p:sp>
      <p:sp>
        <p:nvSpPr>
          <p:cNvPr id="13" name="TextBox 12"/>
          <p:cNvSpPr txBox="1"/>
          <p:nvPr/>
        </p:nvSpPr>
        <p:spPr>
          <a:xfrm>
            <a:off x="130969" y="3927087"/>
            <a:ext cx="8617495" cy="1938992"/>
          </a:xfrm>
          <a:prstGeom prst="rect">
            <a:avLst/>
          </a:prstGeom>
          <a:noFill/>
        </p:spPr>
        <p:txBody>
          <a:bodyPr wrap="square" rtlCol="0">
            <a:spAutoFit/>
          </a:bodyPr>
          <a:lstStyle/>
          <a:p>
            <a:pPr algn="ctr"/>
            <a:r>
              <a:rPr lang="pt-PT" sz="2400" dirty="0"/>
              <a:t>Para além das gigantes macromoléculas, os seres vivos apresentam ainda na sua constituição, vários tipos de sais (cálcio, magnésio , etc) – estes são </a:t>
            </a:r>
            <a:r>
              <a:rPr lang="pt-PT" sz="2400" b="1" dirty="0"/>
              <a:t>inorgânicos (não contêm carbono), mas são igualmente importantes: ossos, músculos, …</a:t>
            </a:r>
            <a:endParaRPr lang="pt-PT" sz="2400" dirty="0"/>
          </a:p>
        </p:txBody>
      </p:sp>
      <p:sp>
        <p:nvSpPr>
          <p:cNvPr id="14" name="Text Box 11"/>
          <p:cNvSpPr txBox="1">
            <a:spLocks noChangeArrowheads="1"/>
          </p:cNvSpPr>
          <p:nvPr/>
        </p:nvSpPr>
        <p:spPr bwMode="auto">
          <a:xfrm rot="21350162">
            <a:off x="4915500" y="5990577"/>
            <a:ext cx="4221756" cy="7078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wrap="square">
            <a:spAutoFit/>
          </a:bodyPr>
          <a:lstStyle/>
          <a:p>
            <a:pPr algn="ctr"/>
            <a:r>
              <a:rPr lang="pt-PT" sz="2000" dirty="0">
                <a:latin typeface="Arial" pitchFamily="34" charset="0"/>
                <a:cs typeface="Arial" pitchFamily="34" charset="0"/>
              </a:rPr>
              <a:t>... E ainda a ÁGUA!!!</a:t>
            </a:r>
          </a:p>
          <a:p>
            <a:pPr algn="ctr"/>
            <a:r>
              <a:rPr lang="pt-PT" sz="2000" dirty="0">
                <a:latin typeface="Arial" pitchFamily="34" charset="0"/>
                <a:cs typeface="Arial" pitchFamily="34" charset="0"/>
              </a:rPr>
              <a:t>Também considerada inorgânica.</a:t>
            </a:r>
          </a:p>
        </p:txBody>
      </p:sp>
      <p:pic>
        <p:nvPicPr>
          <p:cNvPr id="15" name="Picture 12" descr="http://www.standluiscar.net/images/piones.png"/>
          <p:cNvPicPr>
            <a:picLocks noChangeAspect="1" noChangeArrowheads="1"/>
          </p:cNvPicPr>
          <p:nvPr/>
        </p:nvPicPr>
        <p:blipFill>
          <a:blip r:embed="rId4" cstate="print"/>
          <a:srcRect/>
          <a:stretch>
            <a:fillRect/>
          </a:stretch>
        </p:blipFill>
        <p:spPr bwMode="auto">
          <a:xfrm rot="16200000">
            <a:off x="6375230" y="5658218"/>
            <a:ext cx="497997" cy="360041"/>
          </a:xfrm>
          <a:prstGeom prst="rect">
            <a:avLst/>
          </a:prstGeom>
          <a:noFill/>
          <a:ln w="9525">
            <a:noFill/>
            <a:miter lim="800000"/>
            <a:headEnd/>
            <a:tailEnd/>
          </a:ln>
        </p:spPr>
      </p:pic>
      <p:sp>
        <p:nvSpPr>
          <p:cNvPr id="2" name="CaixaDeTexto 1"/>
          <p:cNvSpPr txBox="1"/>
          <p:nvPr/>
        </p:nvSpPr>
        <p:spPr>
          <a:xfrm>
            <a:off x="5704124" y="3355598"/>
            <a:ext cx="3312304" cy="369332"/>
          </a:xfrm>
          <a:prstGeom prst="rect">
            <a:avLst/>
          </a:prstGeom>
          <a:noFill/>
        </p:spPr>
        <p:txBody>
          <a:bodyPr wrap="square" rtlCol="0">
            <a:spAutoFit/>
          </a:bodyPr>
          <a:lstStyle/>
          <a:p>
            <a:r>
              <a:rPr lang="pt-BR" b="1" dirty="0"/>
              <a:t>Toda enzima é uma proteína </a:t>
            </a:r>
          </a:p>
        </p:txBody>
      </p:sp>
    </p:spTree>
    <p:extLst>
      <p:ext uri="{BB962C8B-B14F-4D97-AF65-F5344CB8AC3E}">
        <p14:creationId xmlns:p14="http://schemas.microsoft.com/office/powerpoint/2010/main" val="19745400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78</a:t>
            </a:fld>
            <a:endParaRPr lang="en-US" dirty="0"/>
          </a:p>
        </p:txBody>
      </p:sp>
      <p:sp>
        <p:nvSpPr>
          <p:cNvPr id="5" name="CaixaDeTexto 4"/>
          <p:cNvSpPr txBox="1"/>
          <p:nvPr/>
        </p:nvSpPr>
        <p:spPr>
          <a:xfrm>
            <a:off x="218940" y="193182"/>
            <a:ext cx="8757635" cy="243143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Biomoléculas orgânicas de seres vivos </a:t>
            </a:r>
          </a:p>
          <a:p>
            <a:r>
              <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POLÍMEROS</a:t>
            </a:r>
          </a:p>
          <a:p>
            <a:r>
              <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Várias – partes </a:t>
            </a:r>
          </a:p>
          <a:p>
            <a:endParaRPr lang="pt-BR"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07" y="2521994"/>
            <a:ext cx="6113440" cy="418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Conector de seta reta 2"/>
          <p:cNvCxnSpPr/>
          <p:nvPr/>
        </p:nvCxnSpPr>
        <p:spPr>
          <a:xfrm>
            <a:off x="1262130" y="2135220"/>
            <a:ext cx="2172103" cy="12878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Retângulo 1"/>
          <p:cNvSpPr/>
          <p:nvPr/>
        </p:nvSpPr>
        <p:spPr>
          <a:xfrm>
            <a:off x="6555347" y="4061427"/>
            <a:ext cx="2566973" cy="923330"/>
          </a:xfrm>
          <a:prstGeom prst="rect">
            <a:avLst/>
          </a:prstGeom>
        </p:spPr>
        <p:txBody>
          <a:bodyPr wrap="square">
            <a:spAutoFit/>
          </a:bodyPr>
          <a:lstStyle/>
          <a:p>
            <a:r>
              <a:rPr lang="pt-BR" i="1" dirty="0"/>
              <a:t>Aminoácidos</a:t>
            </a:r>
            <a:r>
              <a:rPr lang="pt-BR" dirty="0"/>
              <a:t> são </a:t>
            </a:r>
            <a:r>
              <a:rPr lang="pt-BR" i="1" dirty="0"/>
              <a:t>monômeros.</a:t>
            </a:r>
          </a:p>
          <a:p>
            <a:r>
              <a:rPr lang="pt-BR" i="1" dirty="0"/>
              <a:t>Formam proteínas </a:t>
            </a:r>
            <a:r>
              <a:rPr lang="pt-BR" dirty="0"/>
              <a:t> </a:t>
            </a:r>
          </a:p>
        </p:txBody>
      </p:sp>
    </p:spTree>
    <p:extLst>
      <p:ext uri="{BB962C8B-B14F-4D97-AF65-F5344CB8AC3E}">
        <p14:creationId xmlns:p14="http://schemas.microsoft.com/office/powerpoint/2010/main" val="17997485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
          <p:cNvSpPr>
            <a:spLocks noChangeArrowheads="1"/>
          </p:cNvSpPr>
          <p:nvPr/>
        </p:nvSpPr>
        <p:spPr bwMode="auto">
          <a:xfrm>
            <a:off x="0" y="0"/>
            <a:ext cx="261938" cy="646113"/>
          </a:xfrm>
          <a:prstGeom prst="rect">
            <a:avLst/>
          </a:prstGeom>
          <a:noFill/>
          <a:ln w="9525">
            <a:noFill/>
            <a:miter lim="800000"/>
            <a:headEnd/>
            <a:tailEnd/>
          </a:ln>
        </p:spPr>
        <p:txBody>
          <a:bodyPr wrap="none" anchor="ctr">
            <a:spAutoFit/>
          </a:bodyPr>
          <a:lstStyle/>
          <a:p>
            <a:pPr eaLnBrk="0" hangingPunct="0"/>
            <a:r>
              <a:rPr lang="en-US" sz="1200" dirty="0">
                <a:solidFill>
                  <a:srgbClr val="000000"/>
                </a:solidFill>
                <a:latin typeface="Times New Roman" pitchFamily="18" charset="0"/>
                <a:cs typeface="Times New Roman" pitchFamily="18" charset="0"/>
              </a:rPr>
              <a:t>  </a:t>
            </a:r>
            <a:br>
              <a:rPr lang="en-US" sz="17100" dirty="0">
                <a:solidFill>
                  <a:srgbClr val="000000"/>
                </a:solidFill>
                <a:latin typeface="Times New Roman" pitchFamily="18" charset="0"/>
                <a:cs typeface="Times New Roman" pitchFamily="18" charset="0"/>
              </a:rPr>
            </a:br>
            <a:br>
              <a:rPr lang="en-US" sz="1200" dirty="0">
                <a:solidFill>
                  <a:srgbClr val="000000"/>
                </a:solidFill>
                <a:latin typeface="Times New Roman" pitchFamily="18" charset="0"/>
                <a:cs typeface="Times New Roman" pitchFamily="18" charset="0"/>
              </a:rPr>
            </a:br>
            <a:endParaRPr lang="en-US" sz="1200" dirty="0">
              <a:solidFill>
                <a:srgbClr val="000000"/>
              </a:solidFill>
              <a:latin typeface="Times New Roman" pitchFamily="18" charset="0"/>
              <a:cs typeface="Times New Roman" pitchFamily="18" charset="0"/>
            </a:endParaRPr>
          </a:p>
        </p:txBody>
      </p:sp>
      <p:sp>
        <p:nvSpPr>
          <p:cNvPr id="6148" name="AutoShape 4"/>
          <p:cNvSpPr>
            <a:spLocks noChangeArrowheads="1"/>
          </p:cNvSpPr>
          <p:nvPr/>
        </p:nvSpPr>
        <p:spPr bwMode="auto">
          <a:xfrm>
            <a:off x="3929063" y="1785938"/>
            <a:ext cx="4857750" cy="4214812"/>
          </a:xfrm>
          <a:prstGeom prst="roundRect">
            <a:avLst>
              <a:gd name="adj" fmla="val 9106"/>
            </a:avLst>
          </a:prstGeom>
          <a:noFill/>
          <a:ln w="25400">
            <a:noFill/>
            <a:round/>
            <a:headEnd/>
            <a:tailEnd/>
          </a:ln>
        </p:spPr>
        <p:txBody>
          <a:bodyPr anchor="ctr"/>
          <a:lstStyle/>
          <a:p>
            <a:pPr algn="just"/>
            <a:endParaRPr lang="pt-PT" sz="1200">
              <a:latin typeface="Calibri" pitchFamily="34" charset="0"/>
            </a:endParaRPr>
          </a:p>
        </p:txBody>
      </p:sp>
      <p:pic>
        <p:nvPicPr>
          <p:cNvPr id="1026" name="Picture 2" descr="C:\Users\Lena\Downloads\01-04-arg_c.gif"/>
          <p:cNvPicPr>
            <a:picLocks noChangeAspect="1" noChangeArrowheads="1" noCrop="1"/>
          </p:cNvPicPr>
          <p:nvPr/>
        </p:nvPicPr>
        <p:blipFill>
          <a:blip r:embed="rId3" cstate="print"/>
          <a:srcRect/>
          <a:stretch>
            <a:fillRect/>
          </a:stretch>
        </p:blipFill>
        <p:spPr bwMode="auto">
          <a:xfrm>
            <a:off x="7308304" y="260648"/>
            <a:ext cx="1143000" cy="762000"/>
          </a:xfrm>
          <a:prstGeom prst="rect">
            <a:avLst/>
          </a:prstGeom>
          <a:noFill/>
        </p:spPr>
      </p:pic>
      <p:sp>
        <p:nvSpPr>
          <p:cNvPr id="5" name="Rectangle 4"/>
          <p:cNvSpPr/>
          <p:nvPr/>
        </p:nvSpPr>
        <p:spPr>
          <a:xfrm>
            <a:off x="940158" y="186539"/>
            <a:ext cx="5508104" cy="830997"/>
          </a:xfrm>
          <a:prstGeom prst="rect">
            <a:avLst/>
          </a:prstGeom>
        </p:spPr>
        <p:txBody>
          <a:bodyPr wrap="square">
            <a:spAutoFit/>
          </a:bodyPr>
          <a:lstStyle/>
          <a:p>
            <a:pPr algn="ctr"/>
            <a:r>
              <a:rPr lang="pt-PT" sz="4800" dirty="0">
                <a:solidFill>
                  <a:schemeClr val="tx2">
                    <a:lumMod val="50000"/>
                  </a:schemeClr>
                </a:solidFill>
                <a:latin typeface="Broadway" pitchFamily="82" charset="0"/>
              </a:rPr>
              <a:t>BIOMOLÉCULAS</a:t>
            </a:r>
          </a:p>
        </p:txBody>
      </p:sp>
      <p:sp>
        <p:nvSpPr>
          <p:cNvPr id="6" name="TextBox 5"/>
          <p:cNvSpPr txBox="1"/>
          <p:nvPr/>
        </p:nvSpPr>
        <p:spPr>
          <a:xfrm>
            <a:off x="261938" y="1095127"/>
            <a:ext cx="8126486" cy="584775"/>
          </a:xfrm>
          <a:prstGeom prst="rect">
            <a:avLst/>
          </a:prstGeom>
          <a:noFill/>
        </p:spPr>
        <p:txBody>
          <a:bodyPr wrap="square" rtlCol="0">
            <a:spAutoFit/>
          </a:bodyPr>
          <a:lstStyle/>
          <a:p>
            <a:pPr algn="ctr"/>
            <a:r>
              <a:rPr lang="pt-PT" sz="3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mj-lt"/>
              </a:rPr>
              <a:t>Constituintes básicos dos seres vivos</a:t>
            </a:r>
          </a:p>
        </p:txBody>
      </p:sp>
      <p:sp>
        <p:nvSpPr>
          <p:cNvPr id="9" name="Rectangle 8"/>
          <p:cNvSpPr/>
          <p:nvPr/>
        </p:nvSpPr>
        <p:spPr>
          <a:xfrm>
            <a:off x="395536" y="3645024"/>
            <a:ext cx="2376264" cy="792088"/>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chemeClr val="tx1"/>
                </a:solidFill>
              </a:rPr>
              <a:t>Constituintes </a:t>
            </a:r>
          </a:p>
          <a:p>
            <a:pPr algn="ctr"/>
            <a:r>
              <a:rPr lang="pt-PT" sz="2400" b="1" dirty="0">
                <a:solidFill>
                  <a:schemeClr val="tx1"/>
                </a:solidFill>
              </a:rPr>
              <a:t>básicos</a:t>
            </a:r>
          </a:p>
        </p:txBody>
      </p:sp>
      <p:sp>
        <p:nvSpPr>
          <p:cNvPr id="10" name="Left Brace 9"/>
          <p:cNvSpPr/>
          <p:nvPr/>
        </p:nvSpPr>
        <p:spPr>
          <a:xfrm>
            <a:off x="2987824" y="2348880"/>
            <a:ext cx="288032" cy="33843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1" name="Rectangle 10"/>
          <p:cNvSpPr/>
          <p:nvPr/>
        </p:nvSpPr>
        <p:spPr>
          <a:xfrm>
            <a:off x="3363981" y="2204864"/>
            <a:ext cx="2376264" cy="7920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400" b="1" dirty="0">
                <a:solidFill>
                  <a:schemeClr val="tx1"/>
                </a:solidFill>
              </a:rPr>
              <a:t>Substâncias </a:t>
            </a:r>
          </a:p>
          <a:p>
            <a:pPr algn="ctr"/>
            <a:r>
              <a:rPr lang="pt-PT" sz="2400" b="1" dirty="0">
                <a:solidFill>
                  <a:schemeClr val="tx1"/>
                </a:solidFill>
              </a:rPr>
              <a:t>Inorgânicas</a:t>
            </a:r>
          </a:p>
        </p:txBody>
      </p:sp>
      <p:sp>
        <p:nvSpPr>
          <p:cNvPr id="12" name="Rectangle 11"/>
          <p:cNvSpPr/>
          <p:nvPr/>
        </p:nvSpPr>
        <p:spPr>
          <a:xfrm>
            <a:off x="3347864" y="4005064"/>
            <a:ext cx="2376264" cy="792088"/>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2400" b="1" dirty="0"/>
          </a:p>
          <a:p>
            <a:pPr algn="ctr"/>
            <a:r>
              <a:rPr lang="pt-PT" sz="2400" b="1" dirty="0">
                <a:solidFill>
                  <a:schemeClr val="tx1"/>
                </a:solidFill>
              </a:rPr>
              <a:t>Substâncias </a:t>
            </a:r>
          </a:p>
          <a:p>
            <a:pPr algn="ctr"/>
            <a:r>
              <a:rPr lang="pt-PT" sz="2400" b="1" dirty="0">
                <a:solidFill>
                  <a:schemeClr val="tx1"/>
                </a:solidFill>
              </a:rPr>
              <a:t>orgânicas</a:t>
            </a:r>
          </a:p>
          <a:p>
            <a:pPr algn="ctr"/>
            <a:endParaRPr lang="pt-PT" sz="2400" b="1" dirty="0"/>
          </a:p>
        </p:txBody>
      </p:sp>
      <p:sp>
        <p:nvSpPr>
          <p:cNvPr id="13" name="TextBox 12"/>
          <p:cNvSpPr txBox="1"/>
          <p:nvPr/>
        </p:nvSpPr>
        <p:spPr>
          <a:xfrm>
            <a:off x="3347864" y="2996952"/>
            <a:ext cx="2448272" cy="1015663"/>
          </a:xfrm>
          <a:prstGeom prst="rect">
            <a:avLst/>
          </a:prstGeom>
          <a:noFill/>
        </p:spPr>
        <p:txBody>
          <a:bodyPr wrap="square" rtlCol="0">
            <a:spAutoFit/>
          </a:bodyPr>
          <a:lstStyle/>
          <a:p>
            <a:pPr algn="ctr"/>
            <a:r>
              <a:rPr lang="pt-PT" sz="2000" dirty="0"/>
              <a:t>Não possuem carbono ligado a cadeias de H’s</a:t>
            </a:r>
          </a:p>
        </p:txBody>
      </p:sp>
      <p:sp>
        <p:nvSpPr>
          <p:cNvPr id="14" name="TextBox 13"/>
          <p:cNvSpPr txBox="1"/>
          <p:nvPr/>
        </p:nvSpPr>
        <p:spPr>
          <a:xfrm>
            <a:off x="3347864" y="4797152"/>
            <a:ext cx="2376264" cy="1015663"/>
          </a:xfrm>
          <a:prstGeom prst="rect">
            <a:avLst/>
          </a:prstGeom>
          <a:noFill/>
        </p:spPr>
        <p:txBody>
          <a:bodyPr wrap="square" rtlCol="0">
            <a:spAutoFit/>
          </a:bodyPr>
          <a:lstStyle/>
          <a:p>
            <a:pPr algn="ctr"/>
            <a:r>
              <a:rPr lang="pt-PT" sz="2000" dirty="0"/>
              <a:t>Possuem carbono ligado a cadeias de H’s</a:t>
            </a:r>
          </a:p>
        </p:txBody>
      </p:sp>
      <p:sp>
        <p:nvSpPr>
          <p:cNvPr id="15" name="Left Brace 14"/>
          <p:cNvSpPr/>
          <p:nvPr/>
        </p:nvSpPr>
        <p:spPr>
          <a:xfrm>
            <a:off x="5796136" y="2132856"/>
            <a:ext cx="360040" cy="108012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6" name="Left Brace 15"/>
          <p:cNvSpPr/>
          <p:nvPr/>
        </p:nvSpPr>
        <p:spPr>
          <a:xfrm>
            <a:off x="5868144" y="3861048"/>
            <a:ext cx="288032" cy="22322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7" name="Rectangle 16"/>
          <p:cNvSpPr/>
          <p:nvPr/>
        </p:nvSpPr>
        <p:spPr>
          <a:xfrm>
            <a:off x="6300192" y="1988840"/>
            <a:ext cx="1584176" cy="43204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chemeClr val="tx1"/>
                </a:solidFill>
              </a:rPr>
              <a:t>Água</a:t>
            </a:r>
          </a:p>
        </p:txBody>
      </p:sp>
      <p:sp>
        <p:nvSpPr>
          <p:cNvPr id="18" name="Rectangle 17"/>
          <p:cNvSpPr/>
          <p:nvPr/>
        </p:nvSpPr>
        <p:spPr>
          <a:xfrm>
            <a:off x="6300192" y="2924944"/>
            <a:ext cx="1944216" cy="43204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solidFill>
                  <a:schemeClr val="tx1"/>
                </a:solidFill>
              </a:rPr>
              <a:t>Sais minerais</a:t>
            </a:r>
          </a:p>
        </p:txBody>
      </p:sp>
      <p:sp>
        <p:nvSpPr>
          <p:cNvPr id="19" name="Rectangle 18"/>
          <p:cNvSpPr/>
          <p:nvPr/>
        </p:nvSpPr>
        <p:spPr>
          <a:xfrm>
            <a:off x="6300192" y="3717032"/>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Prótidos</a:t>
            </a:r>
          </a:p>
        </p:txBody>
      </p:sp>
      <p:sp>
        <p:nvSpPr>
          <p:cNvPr id="20" name="Rectangle 19"/>
          <p:cNvSpPr/>
          <p:nvPr/>
        </p:nvSpPr>
        <p:spPr>
          <a:xfrm>
            <a:off x="6300192" y="4365104"/>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Glícidos</a:t>
            </a:r>
          </a:p>
        </p:txBody>
      </p:sp>
      <p:sp>
        <p:nvSpPr>
          <p:cNvPr id="21" name="Rectangle 20"/>
          <p:cNvSpPr/>
          <p:nvPr/>
        </p:nvSpPr>
        <p:spPr>
          <a:xfrm>
            <a:off x="6300192" y="5013176"/>
            <a:ext cx="158417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Lípidos</a:t>
            </a:r>
          </a:p>
        </p:txBody>
      </p:sp>
      <p:sp>
        <p:nvSpPr>
          <p:cNvPr id="22" name="Rectangle 21"/>
          <p:cNvSpPr/>
          <p:nvPr/>
        </p:nvSpPr>
        <p:spPr>
          <a:xfrm>
            <a:off x="6228184" y="5733256"/>
            <a:ext cx="2304256" cy="432048"/>
          </a:xfrm>
          <a:prstGeom prst="rect">
            <a:avLst/>
          </a:prstGeom>
          <a:solidFill>
            <a:srgbClr val="BB68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2000" b="1" dirty="0"/>
              <a:t>Ácidos nucleicos</a:t>
            </a:r>
          </a:p>
        </p:txBody>
      </p:sp>
    </p:spTree>
    <p:extLst>
      <p:ext uri="{BB962C8B-B14F-4D97-AF65-F5344CB8AC3E}">
        <p14:creationId xmlns:p14="http://schemas.microsoft.com/office/powerpoint/2010/main" val="3920572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2057B1B3-F057-4D09-9F86-B93B3EE37FC9}"/>
              </a:ext>
            </a:extLst>
          </p:cNvPr>
          <p:cNvSpPr>
            <a:spLocks noGrp="1"/>
          </p:cNvSpPr>
          <p:nvPr>
            <p:ph type="sldNum" sz="quarter" idx="12"/>
          </p:nvPr>
        </p:nvSpPr>
        <p:spPr/>
        <p:txBody>
          <a:bodyPr/>
          <a:lstStyle/>
          <a:p>
            <a:fld id="{2754ED01-E2A0-4C1E-8E21-014B99041579}" type="slidenum">
              <a:rPr lang="en-US" smtClean="0"/>
              <a:pPr/>
              <a:t>8</a:t>
            </a:fld>
            <a:endParaRPr lang="en-US" dirty="0"/>
          </a:p>
        </p:txBody>
      </p:sp>
      <p:pic>
        <p:nvPicPr>
          <p:cNvPr id="5" name="Imagem 4">
            <a:extLst>
              <a:ext uri="{FF2B5EF4-FFF2-40B4-BE49-F238E27FC236}">
                <a16:creationId xmlns:a16="http://schemas.microsoft.com/office/drawing/2014/main" id="{932AD38D-31D0-4F47-A59A-395C035C4E18}"/>
              </a:ext>
            </a:extLst>
          </p:cNvPr>
          <p:cNvPicPr>
            <a:picLocks noChangeAspect="1"/>
          </p:cNvPicPr>
          <p:nvPr/>
        </p:nvPicPr>
        <p:blipFill rotWithShape="1">
          <a:blip r:embed="rId2"/>
          <a:srcRect l="14839" t="27492" r="53226" b="26917"/>
          <a:stretch/>
        </p:blipFill>
        <p:spPr>
          <a:xfrm>
            <a:off x="1513554" y="807810"/>
            <a:ext cx="5973096" cy="4796577"/>
          </a:xfrm>
          <a:prstGeom prst="rect">
            <a:avLst/>
          </a:prstGeom>
        </p:spPr>
      </p:pic>
    </p:spTree>
    <p:extLst>
      <p:ext uri="{BB962C8B-B14F-4D97-AF65-F5344CB8AC3E}">
        <p14:creationId xmlns:p14="http://schemas.microsoft.com/office/powerpoint/2010/main" val="31127837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2754ED01-E2A0-4C1E-8E21-014B99041579}" type="slidenum">
              <a:rPr lang="en-US" smtClean="0"/>
              <a:pPr/>
              <a:t>80</a:t>
            </a:fld>
            <a:endParaRPr lang="en-US" dirty="0"/>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10" y="162159"/>
            <a:ext cx="8673048" cy="6511583"/>
          </a:xfrm>
          <a:prstGeom prst="rect">
            <a:avLst/>
          </a:prstGeom>
        </p:spPr>
      </p:pic>
    </p:spTree>
    <p:extLst>
      <p:ext uri="{BB962C8B-B14F-4D97-AF65-F5344CB8AC3E}">
        <p14:creationId xmlns:p14="http://schemas.microsoft.com/office/powerpoint/2010/main" val="18882446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sz="4500" b="1" dirty="0">
                <a:effectLst>
                  <a:outerShdw blurRad="38100" dist="38100" dir="2700000" algn="tl">
                    <a:srgbClr val="000000">
                      <a:alpha val="43137"/>
                    </a:srgbClr>
                  </a:outerShdw>
                  <a:reflection blurRad="6350" stA="25000" endPos="45500" dir="5400000" sy="-100000" algn="bl" rotWithShape="0"/>
                </a:effectLst>
              </a:rPr>
              <a:t>Características dos seres vivos:</a:t>
            </a:r>
          </a:p>
        </p:txBody>
      </p:sp>
      <p:sp>
        <p:nvSpPr>
          <p:cNvPr id="3" name="Espaço Reservado para Conteúdo 2"/>
          <p:cNvSpPr>
            <a:spLocks noGrp="1"/>
          </p:cNvSpPr>
          <p:nvPr>
            <p:ph idx="1"/>
          </p:nvPr>
        </p:nvSpPr>
        <p:spPr>
          <a:xfrm>
            <a:off x="215411" y="1690689"/>
            <a:ext cx="8713177" cy="5002347"/>
          </a:xfrm>
        </p:spPr>
        <p:txBody>
          <a:bodyPr>
            <a:noAutofit/>
          </a:bodyPr>
          <a:lstStyle/>
          <a:p>
            <a:pPr marL="514350" indent="-514350">
              <a:buFont typeface="+mj-lt"/>
              <a:buAutoNum type="arabicPeriod"/>
            </a:pPr>
            <a:r>
              <a:rPr lang="pt-BR" sz="3200" dirty="0"/>
              <a:t>Composição química;</a:t>
            </a:r>
          </a:p>
          <a:p>
            <a:pPr marL="514350" indent="-514350">
              <a:buFont typeface="+mj-lt"/>
              <a:buAutoNum type="arabicPeriod"/>
            </a:pPr>
            <a:r>
              <a:rPr lang="pt-BR" sz="3200" dirty="0"/>
              <a:t>Organização da matéria;</a:t>
            </a:r>
          </a:p>
          <a:p>
            <a:pPr marL="514350" indent="-514350">
              <a:buFont typeface="+mj-lt"/>
              <a:buAutoNum type="arabicPeriod"/>
            </a:pPr>
            <a:r>
              <a:rPr lang="pt-BR" sz="3200" dirty="0"/>
              <a:t>Metabolismo;</a:t>
            </a:r>
          </a:p>
          <a:p>
            <a:pPr marL="514350" indent="-514350">
              <a:buFont typeface="+mj-lt"/>
              <a:buAutoNum type="arabicPeriod"/>
            </a:pPr>
            <a:r>
              <a:rPr lang="pt-BR" sz="3200" dirty="0"/>
              <a:t>Reação e movimento;</a:t>
            </a:r>
          </a:p>
          <a:p>
            <a:pPr marL="514350" indent="-514350">
              <a:buFont typeface="+mj-lt"/>
              <a:buAutoNum type="arabicPeriod"/>
            </a:pPr>
            <a:r>
              <a:rPr lang="pt-BR" sz="3200" dirty="0"/>
              <a:t>Crescimento e reprodução;</a:t>
            </a:r>
          </a:p>
          <a:p>
            <a:pPr marL="514350" indent="-514350">
              <a:buFont typeface="+mj-lt"/>
              <a:buAutoNum type="arabicPeriod"/>
            </a:pPr>
            <a:r>
              <a:rPr lang="pt-BR" sz="3200" dirty="0"/>
              <a:t>Hereditariedade;</a:t>
            </a:r>
          </a:p>
          <a:p>
            <a:pPr marL="514350" indent="-514350">
              <a:buFont typeface="+mj-lt"/>
              <a:buAutoNum type="arabicPeriod"/>
            </a:pPr>
            <a:r>
              <a:rPr lang="pt-BR" sz="3200" dirty="0"/>
              <a:t>Variabilidade genética;</a:t>
            </a:r>
          </a:p>
          <a:p>
            <a:pPr marL="514350" indent="-514350">
              <a:buFont typeface="+mj-lt"/>
              <a:buAutoNum type="arabicPeriod"/>
            </a:pPr>
            <a:r>
              <a:rPr lang="pt-BR" sz="3200" dirty="0"/>
              <a:t>Seleção natural e adaptação.</a:t>
            </a:r>
          </a:p>
        </p:txBody>
      </p:sp>
    </p:spTree>
    <p:extLst>
      <p:ext uri="{BB962C8B-B14F-4D97-AF65-F5344CB8AC3E}">
        <p14:creationId xmlns:p14="http://schemas.microsoft.com/office/powerpoint/2010/main" val="1770653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375" y="216291"/>
            <a:ext cx="7520940" cy="548640"/>
          </a:xfrm>
        </p:spPr>
        <p:txBody>
          <a:bodyPr>
            <a:normAutofit/>
          </a:bodyPr>
          <a:lstStyle/>
          <a:p>
            <a:pPr algn="ctr"/>
            <a:r>
              <a:rPr lang="pt-BR" sz="3300" b="1" dirty="0">
                <a:effectLst>
                  <a:outerShdw blurRad="38100" dist="38100" dir="2700000" algn="tl">
                    <a:srgbClr val="000000">
                      <a:alpha val="43137"/>
                    </a:srgbClr>
                  </a:outerShdw>
                  <a:reflection blurRad="6350" stA="25000" endPos="45500" dir="5400000" sy="-100000" algn="bl" rotWithShape="0"/>
                </a:effectLst>
              </a:rPr>
              <a:t>Composição química dos seres vivos</a:t>
            </a:r>
          </a:p>
        </p:txBody>
      </p:sp>
      <p:sp>
        <p:nvSpPr>
          <p:cNvPr id="3" name="Espaço Reservado para Conteúdo 2"/>
          <p:cNvSpPr>
            <a:spLocks noGrp="1"/>
          </p:cNvSpPr>
          <p:nvPr>
            <p:ph idx="1"/>
          </p:nvPr>
        </p:nvSpPr>
        <p:spPr>
          <a:xfrm>
            <a:off x="244426" y="906081"/>
            <a:ext cx="8642838" cy="4914427"/>
          </a:xfrm>
        </p:spPr>
        <p:txBody>
          <a:bodyPr>
            <a:normAutofit lnSpcReduction="10000"/>
          </a:bodyPr>
          <a:lstStyle/>
          <a:p>
            <a:pPr marL="0" indent="0" algn="just"/>
            <a:r>
              <a:rPr lang="pt-BR" dirty="0"/>
              <a:t>	</a:t>
            </a:r>
            <a:r>
              <a:rPr lang="pt-BR" sz="2400" dirty="0">
                <a:latin typeface="Arial Black" panose="020B0A04020102020204" pitchFamily="34" charset="0"/>
              </a:rPr>
              <a:t>São as substâncias que compõe o organismo dos seres vivos. Essas substâncias são formadas por átomos, esses se unem e formam moléculas que constituem os seres vivos. Entre os elementos químicos que formam a matéria viva estão</a:t>
            </a:r>
            <a:r>
              <a:rPr lang="pt-BR" sz="2400" dirty="0"/>
              <a:t>: </a:t>
            </a:r>
          </a:p>
          <a:p>
            <a:r>
              <a:rPr lang="pt-BR" sz="2400" dirty="0">
                <a:solidFill>
                  <a:srgbClr val="FF0000"/>
                </a:solidFill>
                <a:latin typeface="Arial Black" panose="020B0A04020102020204" pitchFamily="34" charset="0"/>
              </a:rPr>
              <a:t>Carbono (C);</a:t>
            </a:r>
          </a:p>
          <a:p>
            <a:r>
              <a:rPr lang="pt-BR" sz="2400" dirty="0">
                <a:solidFill>
                  <a:srgbClr val="FF0000"/>
                </a:solidFill>
                <a:latin typeface="Arial Black" panose="020B0A04020102020204" pitchFamily="34" charset="0"/>
              </a:rPr>
              <a:t>Hidrogênio (H);</a:t>
            </a:r>
          </a:p>
          <a:p>
            <a:r>
              <a:rPr lang="pt-BR" sz="2400" dirty="0">
                <a:solidFill>
                  <a:srgbClr val="FF0000"/>
                </a:solidFill>
                <a:latin typeface="Arial Black" panose="020B0A04020102020204" pitchFamily="34" charset="0"/>
              </a:rPr>
              <a:t>Oxigênio (O);</a:t>
            </a:r>
          </a:p>
          <a:p>
            <a:r>
              <a:rPr lang="pt-BR" sz="2400" dirty="0">
                <a:solidFill>
                  <a:srgbClr val="FF0000"/>
                </a:solidFill>
                <a:latin typeface="Arial Black" panose="020B0A04020102020204" pitchFamily="34" charset="0"/>
              </a:rPr>
              <a:t>Nitrogênio (N);</a:t>
            </a:r>
          </a:p>
          <a:p>
            <a:r>
              <a:rPr lang="pt-BR" sz="2400" dirty="0">
                <a:solidFill>
                  <a:srgbClr val="FF0000"/>
                </a:solidFill>
                <a:latin typeface="Arial Black" panose="020B0A04020102020204" pitchFamily="34" charset="0"/>
              </a:rPr>
              <a:t>Fósforo (P);</a:t>
            </a:r>
          </a:p>
          <a:p>
            <a:r>
              <a:rPr lang="pt-BR" sz="2400" dirty="0">
                <a:solidFill>
                  <a:srgbClr val="FF0000"/>
                </a:solidFill>
                <a:latin typeface="Arial Black" panose="020B0A04020102020204" pitchFamily="34" charset="0"/>
              </a:rPr>
              <a:t>Enxofre </a:t>
            </a:r>
            <a:r>
              <a:rPr lang="pt-BR" sz="2400" dirty="0">
                <a:solidFill>
                  <a:srgbClr val="FF0000"/>
                </a:solidFill>
              </a:rPr>
              <a:t>(S).</a:t>
            </a:r>
          </a:p>
          <a:p>
            <a:pPr algn="r"/>
            <a:r>
              <a:rPr lang="pt-BR" sz="4200" dirty="0">
                <a:solidFill>
                  <a:srgbClr val="FF0000"/>
                </a:solidFill>
              </a:rPr>
              <a:t>CHONPS</a:t>
            </a:r>
          </a:p>
          <a:p>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360" y="2293185"/>
            <a:ext cx="2795048" cy="2518014"/>
          </a:xfrm>
          <a:prstGeom prst="rect">
            <a:avLst/>
          </a:prstGeom>
        </p:spPr>
      </p:pic>
      <p:sp>
        <p:nvSpPr>
          <p:cNvPr id="6" name="CaixaDeTexto 5"/>
          <p:cNvSpPr txBox="1"/>
          <p:nvPr/>
        </p:nvSpPr>
        <p:spPr>
          <a:xfrm>
            <a:off x="367388" y="5256576"/>
            <a:ext cx="4771586" cy="646331"/>
          </a:xfrm>
          <a:prstGeom prst="rect">
            <a:avLst/>
          </a:prstGeom>
          <a:noFill/>
        </p:spPr>
        <p:txBody>
          <a:bodyPr wrap="square" rtlCol="0">
            <a:spAutoFit/>
          </a:bodyPr>
          <a:lstStyle/>
          <a:p>
            <a:r>
              <a:rPr lang="pt-BR" sz="3600" b="1" dirty="0"/>
              <a:t>Substâncias orgânicas </a:t>
            </a:r>
          </a:p>
        </p:txBody>
      </p:sp>
    </p:spTree>
    <p:extLst>
      <p:ext uri="{BB962C8B-B14F-4D97-AF65-F5344CB8AC3E}">
        <p14:creationId xmlns:p14="http://schemas.microsoft.com/office/powerpoint/2010/main" val="41323334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6A38F4E-2996-47B4-988B-3ACBE41058EF}"/>
              </a:ext>
            </a:extLst>
          </p:cNvPr>
          <p:cNvSpPr>
            <a:spLocks noGrp="1"/>
          </p:cNvSpPr>
          <p:nvPr>
            <p:ph type="sldNum" sz="quarter" idx="12"/>
          </p:nvPr>
        </p:nvSpPr>
        <p:spPr/>
        <p:txBody>
          <a:bodyPr/>
          <a:lstStyle/>
          <a:p>
            <a:fld id="{2754ED01-E2A0-4C1E-8E21-014B99041579}" type="slidenum">
              <a:rPr lang="en-US" smtClean="0"/>
              <a:pPr/>
              <a:t>83</a:t>
            </a:fld>
            <a:endParaRPr lang="en-US" dirty="0"/>
          </a:p>
        </p:txBody>
      </p:sp>
      <p:pic>
        <p:nvPicPr>
          <p:cNvPr id="5" name="Imagem 4">
            <a:extLst>
              <a:ext uri="{FF2B5EF4-FFF2-40B4-BE49-F238E27FC236}">
                <a16:creationId xmlns:a16="http://schemas.microsoft.com/office/drawing/2014/main" id="{FF67DC4E-4244-42DB-B878-972B8EE9D3E9}"/>
              </a:ext>
            </a:extLst>
          </p:cNvPr>
          <p:cNvPicPr>
            <a:picLocks noChangeAspect="1"/>
          </p:cNvPicPr>
          <p:nvPr/>
        </p:nvPicPr>
        <p:blipFill rotWithShape="1">
          <a:blip r:embed="rId2"/>
          <a:srcRect l="23226" t="30646" r="23387" b="4551"/>
          <a:stretch/>
        </p:blipFill>
        <p:spPr>
          <a:xfrm>
            <a:off x="457201" y="0"/>
            <a:ext cx="7521678" cy="5135646"/>
          </a:xfrm>
          <a:prstGeom prst="rect">
            <a:avLst/>
          </a:prstGeom>
        </p:spPr>
      </p:pic>
      <p:pic>
        <p:nvPicPr>
          <p:cNvPr id="7" name="Imagem 6">
            <a:extLst>
              <a:ext uri="{FF2B5EF4-FFF2-40B4-BE49-F238E27FC236}">
                <a16:creationId xmlns:a16="http://schemas.microsoft.com/office/drawing/2014/main" id="{C6454C47-2CAF-44CE-BDC7-4D583142E5F3}"/>
              </a:ext>
            </a:extLst>
          </p:cNvPr>
          <p:cNvPicPr>
            <a:picLocks noChangeAspect="1"/>
          </p:cNvPicPr>
          <p:nvPr/>
        </p:nvPicPr>
        <p:blipFill>
          <a:blip r:embed="rId3"/>
          <a:stretch>
            <a:fillRect/>
          </a:stretch>
        </p:blipFill>
        <p:spPr>
          <a:xfrm>
            <a:off x="457201" y="5147922"/>
            <a:ext cx="1563328" cy="1436391"/>
          </a:xfrm>
          <a:prstGeom prst="rect">
            <a:avLst/>
          </a:prstGeom>
        </p:spPr>
      </p:pic>
      <p:pic>
        <p:nvPicPr>
          <p:cNvPr id="8" name="Imagem 7">
            <a:extLst>
              <a:ext uri="{FF2B5EF4-FFF2-40B4-BE49-F238E27FC236}">
                <a16:creationId xmlns:a16="http://schemas.microsoft.com/office/drawing/2014/main" id="{155712A4-A204-4020-9648-11886E52A3D1}"/>
              </a:ext>
            </a:extLst>
          </p:cNvPr>
          <p:cNvPicPr>
            <a:picLocks noChangeAspect="1"/>
          </p:cNvPicPr>
          <p:nvPr/>
        </p:nvPicPr>
        <p:blipFill>
          <a:blip r:embed="rId4"/>
          <a:stretch>
            <a:fillRect/>
          </a:stretch>
        </p:blipFill>
        <p:spPr>
          <a:xfrm>
            <a:off x="4615306" y="5147922"/>
            <a:ext cx="1842644" cy="1436392"/>
          </a:xfrm>
          <a:prstGeom prst="rect">
            <a:avLst/>
          </a:prstGeom>
        </p:spPr>
      </p:pic>
    </p:spTree>
    <p:extLst>
      <p:ext uri="{BB962C8B-B14F-4D97-AF65-F5344CB8AC3E}">
        <p14:creationId xmlns:p14="http://schemas.microsoft.com/office/powerpoint/2010/main" val="12680584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4785" y="365760"/>
            <a:ext cx="7869115" cy="548640"/>
          </a:xfrm>
        </p:spPr>
        <p:txBody>
          <a:bodyPr>
            <a:normAutofit fontScale="90000"/>
          </a:bodyPr>
          <a:lstStyle/>
          <a:p>
            <a:pPr algn="ctr"/>
            <a:r>
              <a:rPr lang="pt-BR" sz="3600" b="1" dirty="0">
                <a:effectLst>
                  <a:outerShdw blurRad="38100" dist="38100" dir="2700000" algn="tl">
                    <a:srgbClr val="000000">
                      <a:alpha val="43137"/>
                    </a:srgbClr>
                  </a:outerShdw>
                  <a:reflection blurRad="6350" stA="25000" endPos="45500" dir="5400000" sy="-100000" algn="bl" rotWithShape="0"/>
                </a:effectLst>
              </a:rPr>
              <a:t>Organização da matéria viva</a:t>
            </a:r>
          </a:p>
        </p:txBody>
      </p:sp>
      <p:sp>
        <p:nvSpPr>
          <p:cNvPr id="3" name="Espaço Reservado para Conteúdo 2"/>
          <p:cNvSpPr>
            <a:spLocks noGrp="1"/>
          </p:cNvSpPr>
          <p:nvPr>
            <p:ph idx="1"/>
          </p:nvPr>
        </p:nvSpPr>
        <p:spPr>
          <a:xfrm>
            <a:off x="142264" y="1100628"/>
            <a:ext cx="8781928" cy="3579849"/>
          </a:xfrm>
        </p:spPr>
        <p:txBody>
          <a:bodyPr/>
          <a:lstStyle/>
          <a:p>
            <a:pPr marL="0" indent="0" algn="just"/>
            <a:r>
              <a:rPr lang="pt-BR" sz="2800" dirty="0"/>
              <a:t>Os seres vivos estão entre as entidade mais complexas do universo. As substâncias formadas pela união das moléculas de átomos se distribuem de forma altamente organizada, constituem as </a:t>
            </a:r>
            <a:r>
              <a:rPr lang="pt-BR" sz="2800" i="1" dirty="0"/>
              <a:t>células</a:t>
            </a:r>
            <a:r>
              <a:rPr lang="pt-BR" sz="2800" dirty="0"/>
              <a:t>, consideradas unidades da vida.</a:t>
            </a:r>
          </a:p>
          <a:p>
            <a:pPr marL="0" indent="0" algn="just"/>
            <a:r>
              <a:rPr lang="pt-BR" sz="2800" i="1" dirty="0"/>
              <a:t>	</a:t>
            </a:r>
          </a:p>
        </p:txBody>
      </p:sp>
      <p:pic>
        <p:nvPicPr>
          <p:cNvPr id="4" name="Image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2896" y="5041209"/>
            <a:ext cx="1819544" cy="1513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142263" y="3608668"/>
            <a:ext cx="6566268" cy="2516073"/>
          </a:xfrm>
          <a:prstGeom prst="rect">
            <a:avLst/>
          </a:prstGeom>
          <a:noFill/>
        </p:spPr>
        <p:txBody>
          <a:bodyPr wrap="square" rtlCol="0">
            <a:spAutoFit/>
          </a:bodyPr>
          <a:lstStyle/>
          <a:p>
            <a:r>
              <a:rPr lang="pt-BR" sz="3600" b="1" dirty="0"/>
              <a:t>Há dois tipos básicos de célula:</a:t>
            </a:r>
          </a:p>
          <a:p>
            <a:pPr marL="342900" indent="-342900">
              <a:buFont typeface="Arial" panose="020B0604020202020204" pitchFamily="34" charset="0"/>
              <a:buChar char="•"/>
            </a:pPr>
            <a:r>
              <a:rPr lang="pt-BR" sz="3600" b="1" u="sng" dirty="0"/>
              <a:t>Procariótico:  Sem núcleo</a:t>
            </a:r>
          </a:p>
          <a:p>
            <a:pPr marL="342900" indent="-342900">
              <a:buFont typeface="Arial" panose="020B0604020202020204" pitchFamily="34" charset="0"/>
              <a:buChar char="•"/>
            </a:pPr>
            <a:endParaRPr lang="pt-BR" sz="3600" b="1" dirty="0"/>
          </a:p>
          <a:p>
            <a:pPr marL="342900" indent="-342900">
              <a:buFont typeface="Arial" panose="020B0604020202020204" pitchFamily="34" charset="0"/>
              <a:buChar char="•"/>
            </a:pPr>
            <a:r>
              <a:rPr lang="pt-BR" sz="3600" b="1" u="sng" dirty="0"/>
              <a:t>Eucariótico. com Núcleo</a:t>
            </a:r>
            <a:r>
              <a:rPr lang="pt-BR" sz="3600" b="1" dirty="0"/>
              <a:t>. </a:t>
            </a:r>
          </a:p>
          <a:p>
            <a:pPr marL="342900" indent="-342900">
              <a:buFont typeface="Arial" panose="020B0604020202020204" pitchFamily="34" charset="0"/>
              <a:buChar char="•"/>
            </a:pPr>
            <a:endParaRPr lang="pt-BR" sz="1350" dirty="0"/>
          </a:p>
        </p:txBody>
      </p:sp>
      <p:pic>
        <p:nvPicPr>
          <p:cNvPr id="2050" name="Picture 2" descr="https://encrypted-tbn2.gstatic.com/images?q=tbn:ANd9GcRqHTF5hKRC5HpNaXq10bZ_3x41p2_OSXq3l5eJT9bEXYdE-zxMcKCkh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234" y="3430989"/>
            <a:ext cx="1856312" cy="1435716"/>
          </a:xfrm>
          <a:prstGeom prst="rect">
            <a:avLst/>
          </a:prstGeom>
          <a:noFill/>
          <a:extLst>
            <a:ext uri="{909E8E84-426E-40DD-AFC4-6F175D3DCCD1}">
              <a14:hiddenFill xmlns:a14="http://schemas.microsoft.com/office/drawing/2010/main">
                <a:solidFill>
                  <a:srgbClr val="FFFFFF"/>
                </a:solidFill>
              </a14:hiddenFill>
            </a:ext>
          </a:extLst>
        </p:spPr>
      </p:pic>
      <p:sp>
        <p:nvSpPr>
          <p:cNvPr id="6" name="Seta para a Direita 5"/>
          <p:cNvSpPr/>
          <p:nvPr/>
        </p:nvSpPr>
        <p:spPr>
          <a:xfrm>
            <a:off x="5653453" y="4308231"/>
            <a:ext cx="1424355" cy="174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
        <p:nvSpPr>
          <p:cNvPr id="7" name="Seta para a Direita 6"/>
          <p:cNvSpPr/>
          <p:nvPr/>
        </p:nvSpPr>
        <p:spPr>
          <a:xfrm>
            <a:off x="5444752" y="5469552"/>
            <a:ext cx="1362808" cy="281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FF0000"/>
              </a:solidFill>
            </a:endParaRPr>
          </a:p>
        </p:txBody>
      </p:sp>
    </p:spTree>
    <p:extLst>
      <p:ext uri="{BB962C8B-B14F-4D97-AF65-F5344CB8AC3E}">
        <p14:creationId xmlns:p14="http://schemas.microsoft.com/office/powerpoint/2010/main" val="257368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1862198392"/>
              </p:ext>
            </p:extLst>
          </p:nvPr>
        </p:nvGraphicFramePr>
        <p:xfrm>
          <a:off x="263769" y="287327"/>
          <a:ext cx="8686800" cy="6473957"/>
        </p:xfrm>
        <a:graphic>
          <a:graphicData uri="http://schemas.openxmlformats.org/drawingml/2006/table">
            <a:tbl>
              <a:tblPr firstRow="1" bandRow="1">
                <a:tableStyleId>{5C22544A-7EE6-4342-B048-85BDC9FD1C3A}</a:tableStyleId>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894722">
                <a:tc>
                  <a:txBody>
                    <a:bodyPr/>
                    <a:lstStyle/>
                    <a:p>
                      <a:pPr algn="ctr"/>
                      <a:r>
                        <a:rPr lang="pt-BR" sz="3000" b="1" dirty="0">
                          <a:solidFill>
                            <a:srgbClr val="FFFF00"/>
                          </a:solidFill>
                        </a:rPr>
                        <a:t>Procariótica</a:t>
                      </a:r>
                    </a:p>
                  </a:txBody>
                  <a:tcPr marL="68580" marR="68580" marT="34290" marB="34290"/>
                </a:tc>
                <a:tc>
                  <a:txBody>
                    <a:bodyPr/>
                    <a:lstStyle/>
                    <a:p>
                      <a:pPr algn="ctr"/>
                      <a:r>
                        <a:rPr lang="pt-BR" sz="3000" b="1" dirty="0">
                          <a:solidFill>
                            <a:srgbClr val="FFFF00"/>
                          </a:solidFill>
                        </a:rPr>
                        <a:t>Eucariótica</a:t>
                      </a:r>
                    </a:p>
                  </a:txBody>
                  <a:tcPr marL="68580" marR="68580" marT="34290" marB="34290"/>
                </a:tc>
                <a:extLst>
                  <a:ext uri="{0D108BD9-81ED-4DB2-BD59-A6C34878D82A}">
                    <a16:rowId xmlns:a16="http://schemas.microsoft.com/office/drawing/2014/main" val="10000"/>
                  </a:ext>
                </a:extLst>
              </a:tr>
              <a:tr h="5579235">
                <a:tc>
                  <a:txBody>
                    <a:bodyPr/>
                    <a:lstStyle/>
                    <a:p>
                      <a:pPr algn="just"/>
                      <a:r>
                        <a:rPr lang="pt-BR" sz="1400" dirty="0"/>
                        <a:t>    </a:t>
                      </a:r>
                      <a:r>
                        <a:rPr lang="pt-BR" sz="2800" b="1" dirty="0"/>
                        <a:t>Célula</a:t>
                      </a:r>
                      <a:r>
                        <a:rPr lang="pt-BR" sz="2800" b="1" baseline="0" dirty="0"/>
                        <a:t> apresenta organização simples, sem núcleo organizado(sem carioteca) e organelas membranosas. Exemplo: bactérias.</a:t>
                      </a:r>
                    </a:p>
                    <a:p>
                      <a:endParaRPr lang="pt-BR" sz="1800" baseline="0" dirty="0"/>
                    </a:p>
                    <a:p>
                      <a:endParaRPr lang="pt-BR" sz="1400" dirty="0"/>
                    </a:p>
                  </a:txBody>
                  <a:tcPr marL="68580" marR="68580" marT="34290" marB="34290"/>
                </a:tc>
                <a:tc>
                  <a:txBody>
                    <a:bodyPr/>
                    <a:lstStyle/>
                    <a:p>
                      <a:pPr algn="just"/>
                      <a:r>
                        <a:rPr lang="pt-BR" sz="1400" dirty="0"/>
                        <a:t>    </a:t>
                      </a:r>
                      <a:r>
                        <a:rPr lang="pt-BR" sz="2000" b="1" dirty="0"/>
                        <a:t>Célula</a:t>
                      </a:r>
                      <a:r>
                        <a:rPr lang="pt-BR" sz="2000" b="1" baseline="0" dirty="0"/>
                        <a:t> </a:t>
                      </a:r>
                      <a:r>
                        <a:rPr lang="pt-BR" sz="2000" b="1" i="0" kern="1200" dirty="0">
                          <a:solidFill>
                            <a:schemeClr val="dk1"/>
                          </a:solidFill>
                          <a:effectLst/>
                          <a:latin typeface="+mn-lt"/>
                          <a:ea typeface="+mn-ea"/>
                          <a:cs typeface="+mn-cs"/>
                        </a:rPr>
                        <a:t>apresenta maior complexidade com núcleo organizado em carioteca, nucleoplasma, cromatina e nucléolo, além do citoplasma com organelas organizadas com sistemas de membranas, como </a:t>
                      </a:r>
                      <a:r>
                        <a:rPr lang="pt-BR" sz="2000" b="1" i="1" kern="1200" dirty="0">
                          <a:solidFill>
                            <a:schemeClr val="dk1"/>
                          </a:solidFill>
                          <a:effectLst/>
                          <a:latin typeface="+mn-lt"/>
                          <a:ea typeface="+mn-ea"/>
                          <a:cs typeface="+mn-cs"/>
                        </a:rPr>
                        <a:t>complexo de Golgi</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retículo endoplasmático</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mitocôndria</a:t>
                      </a:r>
                      <a:r>
                        <a:rPr lang="pt-BR" sz="2000" b="1" i="0" kern="1200" dirty="0">
                          <a:solidFill>
                            <a:schemeClr val="dk1"/>
                          </a:solidFill>
                          <a:effectLst/>
                          <a:latin typeface="+mn-lt"/>
                          <a:ea typeface="+mn-ea"/>
                          <a:cs typeface="+mn-cs"/>
                        </a:rPr>
                        <a:t>, </a:t>
                      </a:r>
                      <a:r>
                        <a:rPr lang="pt-BR" sz="2000" b="1" i="1" kern="1200" dirty="0">
                          <a:solidFill>
                            <a:schemeClr val="dk1"/>
                          </a:solidFill>
                          <a:effectLst/>
                          <a:latin typeface="+mn-lt"/>
                          <a:ea typeface="+mn-ea"/>
                          <a:cs typeface="+mn-cs"/>
                        </a:rPr>
                        <a:t>cloroplasto</a:t>
                      </a:r>
                      <a:r>
                        <a:rPr lang="pt-BR" sz="2000" b="1" i="0" kern="1200" dirty="0">
                          <a:solidFill>
                            <a:schemeClr val="dk1"/>
                          </a:solidFill>
                          <a:effectLst/>
                          <a:latin typeface="+mn-lt"/>
                          <a:ea typeface="+mn-ea"/>
                          <a:cs typeface="+mn-cs"/>
                        </a:rPr>
                        <a:t>, entre outras. Exemplo:</a:t>
                      </a:r>
                      <a:r>
                        <a:rPr lang="pt-BR" sz="2000" b="1" i="0" kern="1200" baseline="0" dirty="0">
                          <a:solidFill>
                            <a:schemeClr val="dk1"/>
                          </a:solidFill>
                          <a:effectLst/>
                          <a:latin typeface="+mn-lt"/>
                          <a:ea typeface="+mn-ea"/>
                          <a:cs typeface="+mn-cs"/>
                        </a:rPr>
                        <a:t> plantas e animais.</a:t>
                      </a:r>
                    </a:p>
                    <a:p>
                      <a:endParaRPr lang="pt-BR" sz="1800" b="0" i="0" kern="1200" dirty="0">
                        <a:solidFill>
                          <a:schemeClr val="dk1"/>
                        </a:solidFill>
                        <a:effectLst/>
                        <a:latin typeface="+mn-lt"/>
                        <a:ea typeface="+mn-ea"/>
                        <a:cs typeface="+mn-cs"/>
                      </a:endParaRPr>
                    </a:p>
                    <a:p>
                      <a:endParaRPr lang="pt-BR" sz="1400" dirty="0"/>
                    </a:p>
                  </a:txBody>
                  <a:tcPr marL="68580" marR="68580" marT="34290" marB="34290"/>
                </a:tc>
                <a:extLst>
                  <a:ext uri="{0D108BD9-81ED-4DB2-BD59-A6C34878D82A}">
                    <a16:rowId xmlns:a16="http://schemas.microsoft.com/office/drawing/2014/main" val="10001"/>
                  </a:ext>
                </a:extLst>
              </a:tr>
            </a:tbl>
          </a:graphicData>
        </a:graphic>
      </p:graphicFrame>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901" y="4246602"/>
            <a:ext cx="3579185" cy="2469638"/>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8671" y="4343401"/>
            <a:ext cx="3488662" cy="2307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30103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86</a:t>
            </a:fld>
            <a:endParaRPr lang="en-US" dirty="0"/>
          </a:p>
        </p:txBody>
      </p:sp>
      <p:pic>
        <p:nvPicPr>
          <p:cNvPr id="5" name="Imagem 4"/>
          <p:cNvPicPr>
            <a:picLocks noChangeAspect="1"/>
          </p:cNvPicPr>
          <p:nvPr/>
        </p:nvPicPr>
        <p:blipFill>
          <a:blip r:embed="rId2"/>
          <a:stretch>
            <a:fillRect/>
          </a:stretch>
        </p:blipFill>
        <p:spPr>
          <a:xfrm>
            <a:off x="335446" y="126393"/>
            <a:ext cx="6303893" cy="6731607"/>
          </a:xfrm>
          <a:prstGeom prst="rect">
            <a:avLst/>
          </a:prstGeom>
        </p:spPr>
      </p:pic>
      <p:pic>
        <p:nvPicPr>
          <p:cNvPr id="3" name="Imagem 2">
            <a:extLst>
              <a:ext uri="{FF2B5EF4-FFF2-40B4-BE49-F238E27FC236}">
                <a16:creationId xmlns:a16="http://schemas.microsoft.com/office/drawing/2014/main" id="{96A7D3DC-2F75-4F4C-BDC3-7DB6C59FCCF9}"/>
              </a:ext>
            </a:extLst>
          </p:cNvPr>
          <p:cNvPicPr>
            <a:picLocks noChangeAspect="1"/>
          </p:cNvPicPr>
          <p:nvPr/>
        </p:nvPicPr>
        <p:blipFill>
          <a:blip r:embed="rId3"/>
          <a:stretch>
            <a:fillRect/>
          </a:stretch>
        </p:blipFill>
        <p:spPr>
          <a:xfrm>
            <a:off x="6148595" y="1191448"/>
            <a:ext cx="2857500" cy="1600200"/>
          </a:xfrm>
          <a:prstGeom prst="rect">
            <a:avLst/>
          </a:prstGeom>
        </p:spPr>
      </p:pic>
      <p:pic>
        <p:nvPicPr>
          <p:cNvPr id="6" name="Imagem 5">
            <a:extLst>
              <a:ext uri="{FF2B5EF4-FFF2-40B4-BE49-F238E27FC236}">
                <a16:creationId xmlns:a16="http://schemas.microsoft.com/office/drawing/2014/main" id="{2EAD147B-3F2A-4AF6-9197-7706042AD402}"/>
              </a:ext>
            </a:extLst>
          </p:cNvPr>
          <p:cNvPicPr>
            <a:picLocks noChangeAspect="1"/>
          </p:cNvPicPr>
          <p:nvPr/>
        </p:nvPicPr>
        <p:blipFill>
          <a:blip r:embed="rId4"/>
          <a:stretch>
            <a:fillRect/>
          </a:stretch>
        </p:blipFill>
        <p:spPr>
          <a:xfrm>
            <a:off x="6181932" y="2935699"/>
            <a:ext cx="2790825" cy="1638300"/>
          </a:xfrm>
          <a:prstGeom prst="rect">
            <a:avLst/>
          </a:prstGeom>
        </p:spPr>
      </p:pic>
      <p:pic>
        <p:nvPicPr>
          <p:cNvPr id="7" name="Imagem 6">
            <a:extLst>
              <a:ext uri="{FF2B5EF4-FFF2-40B4-BE49-F238E27FC236}">
                <a16:creationId xmlns:a16="http://schemas.microsoft.com/office/drawing/2014/main" id="{C52BC74C-12FA-4CF3-9613-6360377A66CF}"/>
              </a:ext>
            </a:extLst>
          </p:cNvPr>
          <p:cNvPicPr>
            <a:picLocks noChangeAspect="1"/>
          </p:cNvPicPr>
          <p:nvPr/>
        </p:nvPicPr>
        <p:blipFill>
          <a:blip r:embed="rId5"/>
          <a:stretch>
            <a:fillRect/>
          </a:stretch>
        </p:blipFill>
        <p:spPr>
          <a:xfrm>
            <a:off x="6196220" y="4990232"/>
            <a:ext cx="2809875" cy="1628775"/>
          </a:xfrm>
          <a:prstGeom prst="rect">
            <a:avLst/>
          </a:prstGeom>
        </p:spPr>
      </p:pic>
    </p:spTree>
    <p:extLst>
      <p:ext uri="{BB962C8B-B14F-4D97-AF65-F5344CB8AC3E}">
        <p14:creationId xmlns:p14="http://schemas.microsoft.com/office/powerpoint/2010/main" val="34508172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DCFCDA22-A8D7-4615-ABD7-10AA10C10300}"/>
              </a:ext>
            </a:extLst>
          </p:cNvPr>
          <p:cNvSpPr>
            <a:spLocks noGrp="1"/>
          </p:cNvSpPr>
          <p:nvPr>
            <p:ph type="sldNum" sz="quarter" idx="12"/>
          </p:nvPr>
        </p:nvSpPr>
        <p:spPr/>
        <p:txBody>
          <a:bodyPr/>
          <a:lstStyle/>
          <a:p>
            <a:fld id="{2754ED01-E2A0-4C1E-8E21-014B99041579}" type="slidenum">
              <a:rPr lang="en-US" smtClean="0"/>
              <a:pPr/>
              <a:t>87</a:t>
            </a:fld>
            <a:endParaRPr lang="en-US" dirty="0"/>
          </a:p>
        </p:txBody>
      </p:sp>
      <p:pic>
        <p:nvPicPr>
          <p:cNvPr id="6" name="Imagem 5" descr="Uma imagem contendo clip-art&#10;&#10;Descrição gerada com alta confiança">
            <a:extLst>
              <a:ext uri="{FF2B5EF4-FFF2-40B4-BE49-F238E27FC236}">
                <a16:creationId xmlns:a16="http://schemas.microsoft.com/office/drawing/2014/main" id="{84B34791-DC48-445C-8A21-046A16067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13" y="1555955"/>
            <a:ext cx="8199837" cy="2625981"/>
          </a:xfrm>
          <a:prstGeom prst="rect">
            <a:avLst/>
          </a:prstGeom>
        </p:spPr>
      </p:pic>
      <p:sp>
        <p:nvSpPr>
          <p:cNvPr id="7" name="CaixaDeTexto 6">
            <a:extLst>
              <a:ext uri="{FF2B5EF4-FFF2-40B4-BE49-F238E27FC236}">
                <a16:creationId xmlns:a16="http://schemas.microsoft.com/office/drawing/2014/main" id="{9D63433F-F61F-4FB9-96D4-1C4172B0B75E}"/>
              </a:ext>
            </a:extLst>
          </p:cNvPr>
          <p:cNvSpPr txBox="1"/>
          <p:nvPr/>
        </p:nvSpPr>
        <p:spPr>
          <a:xfrm>
            <a:off x="6046573" y="2123768"/>
            <a:ext cx="2781914" cy="369332"/>
          </a:xfrm>
          <a:prstGeom prst="rect">
            <a:avLst/>
          </a:prstGeom>
          <a:noFill/>
        </p:spPr>
        <p:txBody>
          <a:bodyPr wrap="square" rtlCol="0">
            <a:spAutoFit/>
          </a:bodyPr>
          <a:lstStyle/>
          <a:p>
            <a:r>
              <a:rPr lang="pt-BR" dirty="0"/>
              <a:t>Anucleado (sem núcleo)</a:t>
            </a:r>
          </a:p>
        </p:txBody>
      </p:sp>
      <p:sp>
        <p:nvSpPr>
          <p:cNvPr id="9" name="CaixaDeTexto 8">
            <a:extLst>
              <a:ext uri="{FF2B5EF4-FFF2-40B4-BE49-F238E27FC236}">
                <a16:creationId xmlns:a16="http://schemas.microsoft.com/office/drawing/2014/main" id="{1A2D5441-DED8-43E3-9251-837670443F2B}"/>
              </a:ext>
            </a:extLst>
          </p:cNvPr>
          <p:cNvSpPr txBox="1"/>
          <p:nvPr/>
        </p:nvSpPr>
        <p:spPr>
          <a:xfrm>
            <a:off x="6046573" y="3251708"/>
            <a:ext cx="2057400" cy="369332"/>
          </a:xfrm>
          <a:prstGeom prst="rect">
            <a:avLst/>
          </a:prstGeom>
          <a:noFill/>
        </p:spPr>
        <p:txBody>
          <a:bodyPr wrap="square" rtlCol="0">
            <a:spAutoFit/>
          </a:bodyPr>
          <a:lstStyle/>
          <a:p>
            <a:r>
              <a:rPr lang="pt-BR" dirty="0"/>
              <a:t>Presença de núcleo</a:t>
            </a:r>
          </a:p>
        </p:txBody>
      </p:sp>
    </p:spTree>
    <p:extLst>
      <p:ext uri="{BB962C8B-B14F-4D97-AF65-F5344CB8AC3E}">
        <p14:creationId xmlns:p14="http://schemas.microsoft.com/office/powerpoint/2010/main" val="6010995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00D7AF0D-6270-4395-ADAB-22051A7F8159}"/>
              </a:ext>
            </a:extLst>
          </p:cNvPr>
          <p:cNvSpPr>
            <a:spLocks noGrp="1"/>
          </p:cNvSpPr>
          <p:nvPr>
            <p:ph type="sldNum" sz="quarter" idx="12"/>
          </p:nvPr>
        </p:nvSpPr>
        <p:spPr/>
        <p:txBody>
          <a:bodyPr/>
          <a:lstStyle/>
          <a:p>
            <a:fld id="{2754ED01-E2A0-4C1E-8E21-014B99041579}" type="slidenum">
              <a:rPr lang="en-US" smtClean="0"/>
              <a:pPr/>
              <a:t>88</a:t>
            </a:fld>
            <a:endParaRPr lang="en-US" dirty="0"/>
          </a:p>
        </p:txBody>
      </p:sp>
      <p:pic>
        <p:nvPicPr>
          <p:cNvPr id="5" name="Imagem 4">
            <a:extLst>
              <a:ext uri="{FF2B5EF4-FFF2-40B4-BE49-F238E27FC236}">
                <a16:creationId xmlns:a16="http://schemas.microsoft.com/office/drawing/2014/main" id="{274A445E-5B3C-4153-A065-268BA68A9E30}"/>
              </a:ext>
            </a:extLst>
          </p:cNvPr>
          <p:cNvPicPr>
            <a:picLocks noChangeAspect="1"/>
          </p:cNvPicPr>
          <p:nvPr/>
        </p:nvPicPr>
        <p:blipFill>
          <a:blip r:embed="rId2"/>
          <a:stretch>
            <a:fillRect/>
          </a:stretch>
        </p:blipFill>
        <p:spPr>
          <a:xfrm>
            <a:off x="374512" y="250723"/>
            <a:ext cx="8140838" cy="6105628"/>
          </a:xfrm>
          <a:prstGeom prst="rect">
            <a:avLst/>
          </a:prstGeom>
        </p:spPr>
      </p:pic>
    </p:spTree>
    <p:extLst>
      <p:ext uri="{BB962C8B-B14F-4D97-AF65-F5344CB8AC3E}">
        <p14:creationId xmlns:p14="http://schemas.microsoft.com/office/powerpoint/2010/main" val="4025992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FD94F9DD-9E03-448F-9C88-EC7CAD41FDF3}"/>
              </a:ext>
            </a:extLst>
          </p:cNvPr>
          <p:cNvSpPr>
            <a:spLocks noGrp="1"/>
          </p:cNvSpPr>
          <p:nvPr>
            <p:ph type="sldNum" sz="quarter" idx="12"/>
          </p:nvPr>
        </p:nvSpPr>
        <p:spPr/>
        <p:txBody>
          <a:bodyPr/>
          <a:lstStyle/>
          <a:p>
            <a:fld id="{2754ED01-E2A0-4C1E-8E21-014B99041579}" type="slidenum">
              <a:rPr lang="en-US" smtClean="0"/>
              <a:pPr/>
              <a:t>89</a:t>
            </a:fld>
            <a:endParaRPr lang="en-US" dirty="0"/>
          </a:p>
        </p:txBody>
      </p:sp>
      <p:pic>
        <p:nvPicPr>
          <p:cNvPr id="6" name="Imagem 5" descr="Uma imagem contendo cartão de negócios, texto&#10;&#10;Descrição gerada com muito alta confiança">
            <a:extLst>
              <a:ext uri="{FF2B5EF4-FFF2-40B4-BE49-F238E27FC236}">
                <a16:creationId xmlns:a16="http://schemas.microsoft.com/office/drawing/2014/main" id="{C50F99FA-D7C8-48CC-B667-05FADD334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33" y="1323053"/>
            <a:ext cx="8547280" cy="5215860"/>
          </a:xfrm>
          <a:prstGeom prst="rect">
            <a:avLst/>
          </a:prstGeom>
        </p:spPr>
      </p:pic>
      <p:sp>
        <p:nvSpPr>
          <p:cNvPr id="7" name="Retângulo 6">
            <a:extLst>
              <a:ext uri="{FF2B5EF4-FFF2-40B4-BE49-F238E27FC236}">
                <a16:creationId xmlns:a16="http://schemas.microsoft.com/office/drawing/2014/main" id="{04A0D34A-0320-40F6-B3FF-B4B3A877B0B4}"/>
              </a:ext>
            </a:extLst>
          </p:cNvPr>
          <p:cNvSpPr/>
          <p:nvPr/>
        </p:nvSpPr>
        <p:spPr>
          <a:xfrm>
            <a:off x="2546972" y="442141"/>
            <a:ext cx="3342133" cy="400110"/>
          </a:xfrm>
          <a:prstGeom prst="rect">
            <a:avLst/>
          </a:prstGeom>
        </p:spPr>
        <p:txBody>
          <a:bodyPr wrap="none">
            <a:spAutoFit/>
          </a:bodyPr>
          <a:lstStyle/>
          <a:p>
            <a:pPr algn="ctr"/>
            <a:r>
              <a:rPr lang="pt-BR" sz="2000" b="1" dirty="0">
                <a:solidFill>
                  <a:srgbClr val="FF0000"/>
                </a:solidFill>
              </a:rPr>
              <a:t>Duas etapas do Metabolismo </a:t>
            </a:r>
          </a:p>
        </p:txBody>
      </p:sp>
      <p:sp>
        <p:nvSpPr>
          <p:cNvPr id="9" name="CaixaDeTexto 8">
            <a:extLst>
              <a:ext uri="{FF2B5EF4-FFF2-40B4-BE49-F238E27FC236}">
                <a16:creationId xmlns:a16="http://schemas.microsoft.com/office/drawing/2014/main" id="{40660301-DB73-4854-A08D-BF090771EC54}"/>
              </a:ext>
            </a:extLst>
          </p:cNvPr>
          <p:cNvSpPr txBox="1"/>
          <p:nvPr/>
        </p:nvSpPr>
        <p:spPr>
          <a:xfrm>
            <a:off x="1706313" y="2025119"/>
            <a:ext cx="1681317" cy="646331"/>
          </a:xfrm>
          <a:prstGeom prst="rect">
            <a:avLst/>
          </a:prstGeom>
          <a:noFill/>
        </p:spPr>
        <p:txBody>
          <a:bodyPr wrap="square" rtlCol="0">
            <a:spAutoFit/>
          </a:bodyPr>
          <a:lstStyle/>
          <a:p>
            <a:r>
              <a:rPr lang="pt-BR" dirty="0"/>
              <a:t>C6H12O6 (GLICOSE) </a:t>
            </a:r>
          </a:p>
        </p:txBody>
      </p:sp>
      <p:cxnSp>
        <p:nvCxnSpPr>
          <p:cNvPr id="13" name="Conector de Seta Reta 12">
            <a:extLst>
              <a:ext uri="{FF2B5EF4-FFF2-40B4-BE49-F238E27FC236}">
                <a16:creationId xmlns:a16="http://schemas.microsoft.com/office/drawing/2014/main" id="{D9DCFA02-D8A1-40AC-BFFB-646EEB0BB57C}"/>
              </a:ext>
            </a:extLst>
          </p:cNvPr>
          <p:cNvCxnSpPr>
            <a:cxnSpLocks/>
          </p:cNvCxnSpPr>
          <p:nvPr/>
        </p:nvCxnSpPr>
        <p:spPr>
          <a:xfrm flipV="1">
            <a:off x="1533832" y="2348284"/>
            <a:ext cx="383458" cy="1294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9201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37FF6004-FBE2-47CE-9F4F-0ACD7814F785}"/>
              </a:ext>
            </a:extLst>
          </p:cNvPr>
          <p:cNvSpPr>
            <a:spLocks noGrp="1"/>
          </p:cNvSpPr>
          <p:nvPr>
            <p:ph type="sldNum" sz="quarter" idx="12"/>
          </p:nvPr>
        </p:nvSpPr>
        <p:spPr/>
        <p:txBody>
          <a:bodyPr/>
          <a:lstStyle/>
          <a:p>
            <a:fld id="{2754ED01-E2A0-4C1E-8E21-014B99041579}" type="slidenum">
              <a:rPr lang="en-US" smtClean="0"/>
              <a:pPr/>
              <a:t>9</a:t>
            </a:fld>
            <a:endParaRPr lang="en-US" dirty="0"/>
          </a:p>
        </p:txBody>
      </p:sp>
      <p:pic>
        <p:nvPicPr>
          <p:cNvPr id="5" name="Imagem 4">
            <a:extLst>
              <a:ext uri="{FF2B5EF4-FFF2-40B4-BE49-F238E27FC236}">
                <a16:creationId xmlns:a16="http://schemas.microsoft.com/office/drawing/2014/main" id="{1DA4E1BC-5B77-4F6F-8036-6DBFE600F1C6}"/>
              </a:ext>
            </a:extLst>
          </p:cNvPr>
          <p:cNvPicPr>
            <a:picLocks noChangeAspect="1"/>
          </p:cNvPicPr>
          <p:nvPr/>
        </p:nvPicPr>
        <p:blipFill rotWithShape="1">
          <a:blip r:embed="rId2"/>
          <a:srcRect l="15152" t="29212" r="44351" b="33226"/>
          <a:stretch/>
        </p:blipFill>
        <p:spPr>
          <a:xfrm>
            <a:off x="309715" y="389793"/>
            <a:ext cx="8509820" cy="4439908"/>
          </a:xfrm>
          <a:prstGeom prst="rect">
            <a:avLst/>
          </a:prstGeom>
        </p:spPr>
      </p:pic>
      <p:sp>
        <p:nvSpPr>
          <p:cNvPr id="6" name="CaixaDeTexto 5">
            <a:extLst>
              <a:ext uri="{FF2B5EF4-FFF2-40B4-BE49-F238E27FC236}">
                <a16:creationId xmlns:a16="http://schemas.microsoft.com/office/drawing/2014/main" id="{2852DF3E-73DA-48A4-9805-4A5F1DAB2C60}"/>
              </a:ext>
            </a:extLst>
          </p:cNvPr>
          <p:cNvSpPr txBox="1"/>
          <p:nvPr/>
        </p:nvSpPr>
        <p:spPr>
          <a:xfrm>
            <a:off x="457198" y="4874817"/>
            <a:ext cx="8214853" cy="1846659"/>
          </a:xfrm>
          <a:prstGeom prst="rect">
            <a:avLst/>
          </a:prstGeom>
          <a:noFill/>
        </p:spPr>
        <p:txBody>
          <a:bodyPr wrap="square" rtlCol="0">
            <a:spAutoFit/>
          </a:bodyPr>
          <a:lstStyle/>
          <a:p>
            <a:r>
              <a:rPr lang="pt-BR" sz="2400" b="1" dirty="0"/>
              <a:t>Cientistas criam vida artificial em laboratório</a:t>
            </a:r>
          </a:p>
          <a:p>
            <a:r>
              <a:rPr lang="pt-BR" sz="2400" b="1" dirty="0"/>
              <a:t>Primeiro ser vivo artificial é uma bactéria unicelular capaz de se reproduzir. Para chegar ao feito, equipe sintetizou a estrutura completa do DNA artificialmente. </a:t>
            </a:r>
          </a:p>
          <a:p>
            <a:endParaRPr lang="pt-BR" dirty="0"/>
          </a:p>
        </p:txBody>
      </p:sp>
    </p:spTree>
    <p:extLst>
      <p:ext uri="{BB962C8B-B14F-4D97-AF65-F5344CB8AC3E}">
        <p14:creationId xmlns:p14="http://schemas.microsoft.com/office/powerpoint/2010/main" val="4250617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40F1EC3D-E104-4819-99BB-2C36E8DCDF91}"/>
              </a:ext>
            </a:extLst>
          </p:cNvPr>
          <p:cNvSpPr>
            <a:spLocks noGrp="1"/>
          </p:cNvSpPr>
          <p:nvPr>
            <p:ph type="sldNum" sz="quarter" idx="12"/>
          </p:nvPr>
        </p:nvSpPr>
        <p:spPr/>
        <p:txBody>
          <a:bodyPr/>
          <a:lstStyle/>
          <a:p>
            <a:fld id="{2754ED01-E2A0-4C1E-8E21-014B99041579}" type="slidenum">
              <a:rPr lang="en-US" smtClean="0"/>
              <a:pPr/>
              <a:t>90</a:t>
            </a:fld>
            <a:endParaRPr lang="en-US" dirty="0"/>
          </a:p>
        </p:txBody>
      </p:sp>
      <p:pic>
        <p:nvPicPr>
          <p:cNvPr id="6" name="Imagem 5" descr="Uma imagem contendo texto&#10;&#10;Descrição gerada com muito alta confiança">
            <a:extLst>
              <a:ext uri="{FF2B5EF4-FFF2-40B4-BE49-F238E27FC236}">
                <a16:creationId xmlns:a16="http://schemas.microsoft.com/office/drawing/2014/main" id="{36059E8C-5C17-44B6-9605-594399AA0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778" y="598232"/>
            <a:ext cx="3971925" cy="1885950"/>
          </a:xfrm>
          <a:prstGeom prst="rect">
            <a:avLst/>
          </a:prstGeom>
        </p:spPr>
      </p:pic>
      <p:pic>
        <p:nvPicPr>
          <p:cNvPr id="8" name="Imagem 7" descr="Uma imagem contendo texto, mapa&#10;&#10;Descrição gerada com muito alta confiança">
            <a:extLst>
              <a:ext uri="{FF2B5EF4-FFF2-40B4-BE49-F238E27FC236}">
                <a16:creationId xmlns:a16="http://schemas.microsoft.com/office/drawing/2014/main" id="{D5DA3094-FD4A-4AA0-99BC-287B798E7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8" y="2686428"/>
            <a:ext cx="3003296" cy="2249573"/>
          </a:xfrm>
          <a:prstGeom prst="rect">
            <a:avLst/>
          </a:prstGeom>
        </p:spPr>
      </p:pic>
      <p:pic>
        <p:nvPicPr>
          <p:cNvPr id="9" name="Imagem 8">
            <a:extLst>
              <a:ext uri="{FF2B5EF4-FFF2-40B4-BE49-F238E27FC236}">
                <a16:creationId xmlns:a16="http://schemas.microsoft.com/office/drawing/2014/main" id="{D4436CD8-DEFE-4964-87DC-ACAFA67A08DE}"/>
              </a:ext>
            </a:extLst>
          </p:cNvPr>
          <p:cNvPicPr>
            <a:picLocks noChangeAspect="1"/>
          </p:cNvPicPr>
          <p:nvPr/>
        </p:nvPicPr>
        <p:blipFill>
          <a:blip r:embed="rId4"/>
          <a:stretch>
            <a:fillRect/>
          </a:stretch>
        </p:blipFill>
        <p:spPr>
          <a:xfrm>
            <a:off x="5029200" y="598232"/>
            <a:ext cx="4114800" cy="2762250"/>
          </a:xfrm>
          <a:prstGeom prst="rect">
            <a:avLst/>
          </a:prstGeom>
        </p:spPr>
      </p:pic>
      <p:pic>
        <p:nvPicPr>
          <p:cNvPr id="11" name="Imagem 10" descr="Uma imagem contendo céu, grama, ao ar livre&#10;&#10;Descrição gerada com muito alta confiança">
            <a:extLst>
              <a:ext uri="{FF2B5EF4-FFF2-40B4-BE49-F238E27FC236}">
                <a16:creationId xmlns:a16="http://schemas.microsoft.com/office/drawing/2014/main" id="{925B3A73-9271-4A12-9E32-183A71D1AC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778" y="5015873"/>
            <a:ext cx="2619375" cy="1743075"/>
          </a:xfrm>
          <a:prstGeom prst="rect">
            <a:avLst/>
          </a:prstGeom>
        </p:spPr>
      </p:pic>
      <p:sp>
        <p:nvSpPr>
          <p:cNvPr id="12" name="Retângulo 11">
            <a:extLst>
              <a:ext uri="{FF2B5EF4-FFF2-40B4-BE49-F238E27FC236}">
                <a16:creationId xmlns:a16="http://schemas.microsoft.com/office/drawing/2014/main" id="{F89C8F75-9F90-41A9-AE27-5CE43038C8F7}"/>
              </a:ext>
            </a:extLst>
          </p:cNvPr>
          <p:cNvSpPr/>
          <p:nvPr/>
        </p:nvSpPr>
        <p:spPr>
          <a:xfrm>
            <a:off x="6710517" y="3446076"/>
            <a:ext cx="4572000" cy="646331"/>
          </a:xfrm>
          <a:prstGeom prst="rect">
            <a:avLst/>
          </a:prstGeom>
        </p:spPr>
        <p:txBody>
          <a:bodyPr>
            <a:spAutoFit/>
          </a:bodyPr>
          <a:lstStyle/>
          <a:p>
            <a:r>
              <a:rPr lang="pt-BR" dirty="0">
                <a:latin typeface="Arial" panose="020B0604020202020204" pitchFamily="34" charset="0"/>
              </a:rPr>
              <a:t>Reação </a:t>
            </a:r>
          </a:p>
          <a:p>
            <a:r>
              <a:rPr lang="pt-BR" dirty="0">
                <a:latin typeface="Arial" panose="020B0604020202020204" pitchFamily="34" charset="0"/>
              </a:rPr>
              <a:t>exotérmica</a:t>
            </a:r>
            <a:endParaRPr lang="pt-BR" dirty="0">
              <a:effectLst/>
              <a:latin typeface="Arial" panose="020B0604020202020204" pitchFamily="34" charset="0"/>
            </a:endParaRPr>
          </a:p>
        </p:txBody>
      </p:sp>
      <p:sp>
        <p:nvSpPr>
          <p:cNvPr id="13" name="Retângulo 12">
            <a:extLst>
              <a:ext uri="{FF2B5EF4-FFF2-40B4-BE49-F238E27FC236}">
                <a16:creationId xmlns:a16="http://schemas.microsoft.com/office/drawing/2014/main" id="{0F7BBF1E-7E60-48A3-BF90-EBD602F56A10}"/>
              </a:ext>
            </a:extLst>
          </p:cNvPr>
          <p:cNvSpPr/>
          <p:nvPr/>
        </p:nvSpPr>
        <p:spPr>
          <a:xfrm>
            <a:off x="2993153" y="5710020"/>
            <a:ext cx="4572000" cy="646331"/>
          </a:xfrm>
          <a:prstGeom prst="rect">
            <a:avLst/>
          </a:prstGeom>
        </p:spPr>
        <p:txBody>
          <a:bodyPr>
            <a:spAutoFit/>
          </a:bodyPr>
          <a:lstStyle/>
          <a:p>
            <a:r>
              <a:rPr lang="pt-BR" dirty="0"/>
              <a:t>Reação </a:t>
            </a:r>
          </a:p>
          <a:p>
            <a:r>
              <a:rPr lang="pt-BR" dirty="0"/>
              <a:t>endotérmica</a:t>
            </a:r>
          </a:p>
        </p:txBody>
      </p:sp>
    </p:spTree>
    <p:extLst>
      <p:ext uri="{BB962C8B-B14F-4D97-AF65-F5344CB8AC3E}">
        <p14:creationId xmlns:p14="http://schemas.microsoft.com/office/powerpoint/2010/main" val="6343122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91</a:t>
            </a:fld>
            <a:endParaRPr lang="en-US" dirty="0"/>
          </a:p>
        </p:txBody>
      </p:sp>
      <p:sp>
        <p:nvSpPr>
          <p:cNvPr id="5" name="Retângulo 4"/>
          <p:cNvSpPr/>
          <p:nvPr/>
        </p:nvSpPr>
        <p:spPr>
          <a:xfrm>
            <a:off x="212502" y="137153"/>
            <a:ext cx="8841346" cy="1846659"/>
          </a:xfrm>
          <a:prstGeom prst="rect">
            <a:avLst/>
          </a:prstGeom>
        </p:spPr>
        <p:txBody>
          <a:bodyPr wrap="square">
            <a:spAutoFit/>
          </a:bodyPr>
          <a:lstStyle/>
          <a:p>
            <a:endParaRPr lang="pt-BR" dirty="0"/>
          </a:p>
          <a:p>
            <a:pPr algn="just"/>
            <a:r>
              <a:rPr lang="pt-BR" sz="3200" b="1" dirty="0"/>
              <a:t>Metabolismo é a somatória de todas as </a:t>
            </a:r>
            <a:r>
              <a:rPr lang="pt-BR" sz="3200" b="1" dirty="0">
                <a:solidFill>
                  <a:srgbClr val="FF0000"/>
                </a:solidFill>
              </a:rPr>
              <a:t>transformações químicas </a:t>
            </a:r>
            <a:r>
              <a:rPr lang="pt-BR" sz="3200" b="1" dirty="0"/>
              <a:t>de uma célula ou organismo </a:t>
            </a:r>
            <a:endParaRPr lang="pt-BR" sz="2800" dirty="0"/>
          </a:p>
        </p:txBody>
      </p:sp>
      <p:sp>
        <p:nvSpPr>
          <p:cNvPr id="6" name="Retângulo 5"/>
          <p:cNvSpPr/>
          <p:nvPr/>
        </p:nvSpPr>
        <p:spPr>
          <a:xfrm>
            <a:off x="353961" y="2266339"/>
            <a:ext cx="4572000" cy="2031325"/>
          </a:xfrm>
          <a:prstGeom prst="rect">
            <a:avLst/>
          </a:prstGeom>
        </p:spPr>
        <p:txBody>
          <a:bodyPr>
            <a:spAutoFit/>
          </a:bodyPr>
          <a:lstStyle/>
          <a:p>
            <a:endParaRPr lang="pt-BR" dirty="0"/>
          </a:p>
          <a:p>
            <a:r>
              <a:rPr lang="pt-BR" sz="5400" dirty="0">
                <a:latin typeface="Arial" panose="020B0604020202020204" pitchFamily="34" charset="0"/>
                <a:cs typeface="Arial" panose="020B0604020202020204" pitchFamily="34" charset="0"/>
              </a:rPr>
              <a:t>4 objetivos do metabolismo  </a:t>
            </a:r>
          </a:p>
        </p:txBody>
      </p:sp>
      <p:pic>
        <p:nvPicPr>
          <p:cNvPr id="2" name="Imagem 1">
            <a:extLst>
              <a:ext uri="{FF2B5EF4-FFF2-40B4-BE49-F238E27FC236}">
                <a16:creationId xmlns:a16="http://schemas.microsoft.com/office/drawing/2014/main" id="{FB39F1BF-3034-4491-A620-4E821ABB253C}"/>
              </a:ext>
            </a:extLst>
          </p:cNvPr>
          <p:cNvPicPr>
            <a:picLocks noChangeAspect="1"/>
          </p:cNvPicPr>
          <p:nvPr/>
        </p:nvPicPr>
        <p:blipFill>
          <a:blip r:embed="rId2"/>
          <a:stretch>
            <a:fillRect/>
          </a:stretch>
        </p:blipFill>
        <p:spPr>
          <a:xfrm>
            <a:off x="4831649" y="3043016"/>
            <a:ext cx="3958390" cy="3074349"/>
          </a:xfrm>
          <a:prstGeom prst="rect">
            <a:avLst/>
          </a:prstGeom>
        </p:spPr>
      </p:pic>
    </p:spTree>
    <p:extLst>
      <p:ext uri="{BB962C8B-B14F-4D97-AF65-F5344CB8AC3E}">
        <p14:creationId xmlns:p14="http://schemas.microsoft.com/office/powerpoint/2010/main" val="25080192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92</a:t>
            </a:fld>
            <a:endParaRPr lang="en-US" dirty="0"/>
          </a:p>
        </p:txBody>
      </p:sp>
      <p:pic>
        <p:nvPicPr>
          <p:cNvPr id="2050" name="Picture 2" descr="http://mundoeducacao.bol.uol.com.br/upload/conteudo/images/protein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38" y="1761640"/>
            <a:ext cx="7928301" cy="4912102"/>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84638" y="237392"/>
            <a:ext cx="8719320" cy="1200329"/>
          </a:xfrm>
          <a:prstGeom prst="rect">
            <a:avLst/>
          </a:prstGeom>
          <a:noFill/>
        </p:spPr>
        <p:txBody>
          <a:bodyPr wrap="square" rtlCol="0">
            <a:spAutoFit/>
          </a:bodyPr>
          <a:lstStyle/>
          <a:p>
            <a:pPr algn="just"/>
            <a:r>
              <a:rPr lang="pt-BR" sz="3600" b="1" dirty="0">
                <a:ln w="9525">
                  <a:solidFill>
                    <a:schemeClr val="bg1"/>
                  </a:solidFill>
                  <a:prstDash val="solid"/>
                </a:ln>
                <a:effectLst>
                  <a:glow rad="101600">
                    <a:schemeClr val="accent6">
                      <a:satMod val="175000"/>
                      <a:alpha val="40000"/>
                    </a:schemeClr>
                  </a:glow>
                  <a:outerShdw blurRad="12700" dist="38100" dir="2700000" algn="tl" rotWithShape="0">
                    <a:schemeClr val="bg1">
                      <a:lumMod val="50000"/>
                    </a:schemeClr>
                  </a:outerShdw>
                </a:effectLst>
              </a:rPr>
              <a:t>O metabolismo atua na construção de proteínas e outras substâncias orgânicas </a:t>
            </a:r>
          </a:p>
        </p:txBody>
      </p:sp>
    </p:spTree>
    <p:extLst>
      <p:ext uri="{BB962C8B-B14F-4D97-AF65-F5344CB8AC3E}">
        <p14:creationId xmlns:p14="http://schemas.microsoft.com/office/powerpoint/2010/main" val="443455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93</a:t>
            </a:fld>
            <a:endParaRPr lang="en-US" dirty="0"/>
          </a:p>
        </p:txBody>
      </p:sp>
      <p:pic>
        <p:nvPicPr>
          <p:cNvPr id="5" name="Imagem 4"/>
          <p:cNvPicPr>
            <a:picLocks noChangeAspect="1"/>
          </p:cNvPicPr>
          <p:nvPr/>
        </p:nvPicPr>
        <p:blipFill>
          <a:blip r:embed="rId2"/>
          <a:stretch>
            <a:fillRect/>
          </a:stretch>
        </p:blipFill>
        <p:spPr>
          <a:xfrm>
            <a:off x="114300" y="1852169"/>
            <a:ext cx="3866784" cy="4935493"/>
          </a:xfrm>
          <a:prstGeom prst="rect">
            <a:avLst/>
          </a:prstGeom>
        </p:spPr>
      </p:pic>
      <p:sp>
        <p:nvSpPr>
          <p:cNvPr id="6" name="Retângulo 5"/>
          <p:cNvSpPr/>
          <p:nvPr/>
        </p:nvSpPr>
        <p:spPr>
          <a:xfrm>
            <a:off x="114300" y="175846"/>
            <a:ext cx="8789658" cy="1738892"/>
          </a:xfrm>
          <a:prstGeom prst="rect">
            <a:avLst/>
          </a:prstGeom>
        </p:spPr>
        <p:txBody>
          <a:bodyPr wrap="square">
            <a:spAutoFit/>
          </a:bodyPr>
          <a:lstStyle/>
          <a:p>
            <a:pPr algn="just"/>
            <a:r>
              <a:rPr lang="pt-BR" sz="3600" b="1" dirty="0">
                <a:ln w="9525">
                  <a:solidFill>
                    <a:schemeClr val="bg1"/>
                  </a:solidFill>
                  <a:prstDash val="solid"/>
                </a:ln>
                <a:effectLst>
                  <a:glow rad="228600">
                    <a:schemeClr val="accent3">
                      <a:satMod val="175000"/>
                      <a:alpha val="40000"/>
                    </a:schemeClr>
                  </a:glow>
                  <a:outerShdw blurRad="12700" dist="38100" dir="2700000" algn="tl" rotWithShape="0">
                    <a:schemeClr val="bg1">
                      <a:lumMod val="50000"/>
                    </a:schemeClr>
                  </a:outerShdw>
                </a:effectLst>
              </a:rPr>
              <a:t>O metabolismo fornece energia ao organismo quando retira energia dos alimentos. ATP – Adenosina trifosfato.</a:t>
            </a:r>
          </a:p>
        </p:txBody>
      </p:sp>
      <p:pic>
        <p:nvPicPr>
          <p:cNvPr id="3074" name="Picture 2" descr="https://encrypted-tbn2.gstatic.com/images?q=tbn:ANd9GcQwtThFdORCmPzpMHgXjUcuZefT_M_R1rNfe_IhSC2wN4muFDv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956" y="1852169"/>
            <a:ext cx="4477185" cy="341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9339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94</a:t>
            </a:fld>
            <a:endParaRPr lang="en-US" dirty="0"/>
          </a:p>
        </p:txBody>
      </p:sp>
      <p:pic>
        <p:nvPicPr>
          <p:cNvPr id="5" name="Imagem 4"/>
          <p:cNvPicPr>
            <a:picLocks noChangeAspect="1"/>
          </p:cNvPicPr>
          <p:nvPr/>
        </p:nvPicPr>
        <p:blipFill>
          <a:blip r:embed="rId2"/>
          <a:stretch>
            <a:fillRect/>
          </a:stretch>
        </p:blipFill>
        <p:spPr>
          <a:xfrm>
            <a:off x="132522" y="291548"/>
            <a:ext cx="9011478" cy="6429928"/>
          </a:xfrm>
          <a:prstGeom prst="rect">
            <a:avLst/>
          </a:prstGeom>
        </p:spPr>
      </p:pic>
    </p:spTree>
    <p:extLst>
      <p:ext uri="{BB962C8B-B14F-4D97-AF65-F5344CB8AC3E}">
        <p14:creationId xmlns:p14="http://schemas.microsoft.com/office/powerpoint/2010/main" val="14542586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48106" y="50166"/>
            <a:ext cx="8841347" cy="1661993"/>
          </a:xfrm>
          <a:prstGeom prst="rect">
            <a:avLst/>
          </a:prstGeom>
        </p:spPr>
        <p:txBody>
          <a:bodyPr wrap="square">
            <a:spAutoFit/>
          </a:bodyPr>
          <a:lstStyle/>
          <a:p>
            <a:endParaRPr lang="pt-BR" dirty="0"/>
          </a:p>
          <a:p>
            <a:pPr algn="just"/>
            <a:r>
              <a:rPr lang="pt-BR" sz="2800" dirty="0">
                <a:ln w="0"/>
                <a:effectLst>
                  <a:glow rad="228600">
                    <a:schemeClr val="accent2">
                      <a:satMod val="175000"/>
                      <a:alpha val="40000"/>
                    </a:schemeClr>
                  </a:glow>
                  <a:outerShdw blurRad="38100" dist="19050" dir="2700000" algn="tl" rotWithShape="0">
                    <a:schemeClr val="dk1">
                      <a:alpha val="40000"/>
                    </a:schemeClr>
                  </a:outerShdw>
                </a:effectLst>
              </a:rPr>
              <a:t>Obter </a:t>
            </a:r>
            <a:r>
              <a:rPr lang="pt-BR" sz="2800" u="sng" dirty="0">
                <a:ln w="0"/>
                <a:effectLst>
                  <a:glow rad="228600">
                    <a:schemeClr val="accent2">
                      <a:satMod val="175000"/>
                      <a:alpha val="40000"/>
                    </a:schemeClr>
                  </a:glow>
                  <a:outerShdw blurRad="38100" dist="19050" dir="2700000" algn="tl" rotWithShape="0">
                    <a:schemeClr val="dk1">
                      <a:alpha val="40000"/>
                    </a:schemeClr>
                  </a:outerShdw>
                </a:effectLst>
              </a:rPr>
              <a:t>energia química</a:t>
            </a:r>
            <a:r>
              <a:rPr lang="pt-BR" sz="2800" dirty="0">
                <a:ln w="0"/>
                <a:effectLst>
                  <a:glow rad="228600">
                    <a:schemeClr val="accent2">
                      <a:satMod val="175000"/>
                      <a:alpha val="40000"/>
                    </a:schemeClr>
                  </a:glow>
                  <a:outerShdw blurRad="38100" dist="19050" dir="2700000" algn="tl" rotWithShape="0">
                    <a:schemeClr val="dk1">
                      <a:alpha val="40000"/>
                    </a:schemeClr>
                  </a:outerShdw>
                </a:effectLst>
              </a:rPr>
              <a:t>, seja por captação de </a:t>
            </a:r>
            <a:r>
              <a:rPr lang="pt-BR" sz="2800" u="sng" dirty="0">
                <a:ln w="0"/>
                <a:effectLst>
                  <a:glow rad="228600">
                    <a:schemeClr val="accent2">
                      <a:satMod val="175000"/>
                      <a:alpha val="40000"/>
                    </a:schemeClr>
                  </a:glow>
                  <a:outerShdw blurRad="38100" dist="19050" dir="2700000" algn="tl" rotWithShape="0">
                    <a:schemeClr val="dk1">
                      <a:alpha val="40000"/>
                    </a:schemeClr>
                  </a:outerShdw>
                </a:effectLst>
              </a:rPr>
              <a:t>energia solar </a:t>
            </a:r>
            <a:r>
              <a:rPr lang="pt-BR" sz="2800" dirty="0">
                <a:ln w="0"/>
                <a:effectLst>
                  <a:glow rad="228600">
                    <a:schemeClr val="accent2">
                      <a:satMod val="175000"/>
                      <a:alpha val="40000"/>
                    </a:schemeClr>
                  </a:glow>
                  <a:outerShdw blurRad="38100" dist="19050" dir="2700000" algn="tl" rotWithShape="0">
                    <a:schemeClr val="dk1">
                      <a:alpha val="40000"/>
                    </a:schemeClr>
                  </a:outerShdw>
                </a:effectLst>
              </a:rPr>
              <a:t>ou degradação de nutrientes ricos em energia obtidos do meio ambiente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06" y="1712159"/>
            <a:ext cx="3873388" cy="4607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3280" y="1826712"/>
            <a:ext cx="4518351" cy="3553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4021495" y="5380672"/>
            <a:ext cx="4967958" cy="1200329"/>
          </a:xfrm>
          <a:prstGeom prst="rect">
            <a:avLst/>
          </a:prstGeom>
        </p:spPr>
        <p:txBody>
          <a:bodyPr wrap="square">
            <a:spAutoFit/>
          </a:bodyPr>
          <a:lstStyle/>
          <a:p>
            <a:pPr algn="just"/>
            <a:r>
              <a:rPr lang="pt-BR" dirty="0"/>
              <a:t> A planta fotossíntese que produz</a:t>
            </a:r>
          </a:p>
          <a:p>
            <a:pPr algn="just"/>
            <a:r>
              <a:rPr lang="pt-BR" dirty="0"/>
              <a:t>moléculas orgânicas que lhe servirão de</a:t>
            </a:r>
          </a:p>
          <a:p>
            <a:pPr algn="just"/>
            <a:r>
              <a:rPr lang="pt-BR" dirty="0"/>
              <a:t>alimento. A molécula de glicose, formada na</a:t>
            </a:r>
          </a:p>
          <a:p>
            <a:pPr algn="just"/>
            <a:r>
              <a:rPr lang="pt-BR" dirty="0"/>
              <a:t>fotossíntese, é distribuída por toda a planta</a:t>
            </a:r>
          </a:p>
        </p:txBody>
      </p:sp>
    </p:spTree>
    <p:extLst>
      <p:ext uri="{BB962C8B-B14F-4D97-AF65-F5344CB8AC3E}">
        <p14:creationId xmlns:p14="http://schemas.microsoft.com/office/powerpoint/2010/main" val="34756930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4434" y="4057662"/>
            <a:ext cx="7939454" cy="548640"/>
          </a:xfrm>
        </p:spPr>
        <p:txBody>
          <a:bodyPr>
            <a:normAutofit fontScale="90000"/>
          </a:bodyPr>
          <a:lstStyle/>
          <a:p>
            <a:r>
              <a:rPr lang="pt-BR" sz="4000" b="1" cap="none"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Autotrófico ou produtor </a:t>
            </a:r>
          </a:p>
        </p:txBody>
      </p:sp>
      <p:sp>
        <p:nvSpPr>
          <p:cNvPr id="4" name="Espaço Reservado para Número de Slide 3"/>
          <p:cNvSpPr>
            <a:spLocks noGrp="1"/>
          </p:cNvSpPr>
          <p:nvPr>
            <p:ph type="sldNum" sz="quarter" idx="12"/>
          </p:nvPr>
        </p:nvSpPr>
        <p:spPr/>
        <p:txBody>
          <a:bodyPr/>
          <a:lstStyle/>
          <a:p>
            <a:fld id="{2754ED01-E2A0-4C1E-8E21-014B99041579}" type="slidenum">
              <a:rPr lang="en-US" smtClean="0"/>
              <a:pPr/>
              <a:t>96</a:t>
            </a:fld>
            <a:endParaRPr lang="en-US" dirty="0"/>
          </a:p>
        </p:txBody>
      </p:sp>
      <p:sp>
        <p:nvSpPr>
          <p:cNvPr id="5" name="Rectângulo arredondado 18"/>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6" name="Imagem 23" descr="arvore4.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1285" y="1633443"/>
            <a:ext cx="405765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127375" y="260350"/>
            <a:ext cx="3100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a:solidFill>
                  <a:srgbClr val="396115"/>
                </a:solidFill>
                <a:latin typeface="Verdana" panose="020B0604030504040204" pitchFamily="34" charset="0"/>
              </a:rPr>
              <a:t>Fotossíntese</a:t>
            </a:r>
            <a:endParaRPr lang="pt-PT" altLang="pt-BR" sz="3200">
              <a:solidFill>
                <a:srgbClr val="396115"/>
              </a:solidFill>
            </a:endParaRPr>
          </a:p>
        </p:txBody>
      </p:sp>
      <p:pic>
        <p:nvPicPr>
          <p:cNvPr id="8"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735085" y="-392555"/>
            <a:ext cx="2019079" cy="1825126"/>
          </a:xfrm>
          <a:prstGeom prst="rect">
            <a:avLst/>
          </a:prstGeom>
          <a:noFill/>
          <a:scene3d>
            <a:camera prst="orthographicFront"/>
            <a:lightRig rig="threePt" dir="t"/>
          </a:scene3d>
          <a:sp3d prstMaterial="dkEdge"/>
        </p:spPr>
      </p:pic>
      <p:sp>
        <p:nvSpPr>
          <p:cNvPr id="10" name="Text Box 5"/>
          <p:cNvSpPr txBox="1">
            <a:spLocks noChangeArrowheads="1"/>
          </p:cNvSpPr>
          <p:nvPr/>
        </p:nvSpPr>
        <p:spPr bwMode="auto">
          <a:xfrm>
            <a:off x="1979613" y="2195513"/>
            <a:ext cx="1223962" cy="52387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pt-PT" altLang="pt-BR" sz="1400" b="1">
                <a:solidFill>
                  <a:schemeClr val="bg1"/>
                </a:solidFill>
              </a:rPr>
              <a:t>Matéria orgânica</a:t>
            </a:r>
          </a:p>
        </p:txBody>
      </p:sp>
      <p:sp>
        <p:nvSpPr>
          <p:cNvPr id="11" name="CaixaDeTexto 25"/>
          <p:cNvSpPr txBox="1">
            <a:spLocks noChangeArrowheads="1"/>
          </p:cNvSpPr>
          <p:nvPr/>
        </p:nvSpPr>
        <p:spPr bwMode="auto">
          <a:xfrm>
            <a:off x="1741488" y="1331913"/>
            <a:ext cx="58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Luz</a:t>
            </a:r>
          </a:p>
        </p:txBody>
      </p:sp>
      <p:sp>
        <p:nvSpPr>
          <p:cNvPr id="12" name="CaixaDeTexto 26"/>
          <p:cNvSpPr txBox="1">
            <a:spLocks noChangeArrowheads="1"/>
          </p:cNvSpPr>
          <p:nvPr/>
        </p:nvSpPr>
        <p:spPr bwMode="auto">
          <a:xfrm>
            <a:off x="4522788" y="1196975"/>
            <a:ext cx="1363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Dióxido de</a:t>
            </a:r>
          </a:p>
          <a:p>
            <a:pPr eaLnBrk="1" hangingPunct="1"/>
            <a:r>
              <a:rPr lang="pt-PT" altLang="pt-BR" b="1"/>
              <a:t>carbono</a:t>
            </a:r>
          </a:p>
        </p:txBody>
      </p:sp>
      <p:sp>
        <p:nvSpPr>
          <p:cNvPr id="13" name="CaixaDeTexto 27"/>
          <p:cNvSpPr txBox="1">
            <a:spLocks noChangeArrowheads="1"/>
          </p:cNvSpPr>
          <p:nvPr/>
        </p:nvSpPr>
        <p:spPr bwMode="auto">
          <a:xfrm>
            <a:off x="4932363" y="2133600"/>
            <a:ext cx="1171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Oxigénio</a:t>
            </a:r>
          </a:p>
        </p:txBody>
      </p:sp>
      <p:sp>
        <p:nvSpPr>
          <p:cNvPr id="14" name="CaixaDeTexto 28"/>
          <p:cNvSpPr txBox="1">
            <a:spLocks noChangeArrowheads="1"/>
          </p:cNvSpPr>
          <p:nvPr/>
        </p:nvSpPr>
        <p:spPr bwMode="auto">
          <a:xfrm>
            <a:off x="1979613" y="5084763"/>
            <a:ext cx="76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Água</a:t>
            </a:r>
          </a:p>
        </p:txBody>
      </p:sp>
      <p:sp>
        <p:nvSpPr>
          <p:cNvPr id="15" name="CaixaDeTexto 30"/>
          <p:cNvSpPr txBox="1">
            <a:spLocks noChangeArrowheads="1"/>
          </p:cNvSpPr>
          <p:nvPr/>
        </p:nvSpPr>
        <p:spPr bwMode="auto">
          <a:xfrm>
            <a:off x="2987675" y="5084763"/>
            <a:ext cx="1671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b="1"/>
              <a:t>Sais minerais</a:t>
            </a:r>
          </a:p>
        </p:txBody>
      </p:sp>
      <p:sp>
        <p:nvSpPr>
          <p:cNvPr id="16" name="Seta para a esquerda 31"/>
          <p:cNvSpPr/>
          <p:nvPr/>
        </p:nvSpPr>
        <p:spPr>
          <a:xfrm rot="19782541">
            <a:off x="4029075" y="1495425"/>
            <a:ext cx="504825"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7" name="Seta para a esquerda 32"/>
          <p:cNvSpPr/>
          <p:nvPr/>
        </p:nvSpPr>
        <p:spPr>
          <a:xfrm rot="14042803">
            <a:off x="2012950" y="1201738"/>
            <a:ext cx="503237" cy="287338"/>
          </a:xfrm>
          <a:prstGeom prst="leftArrow">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8" name="Seta para a esquerda 33"/>
          <p:cNvSpPr/>
          <p:nvPr/>
        </p:nvSpPr>
        <p:spPr>
          <a:xfrm rot="9029743">
            <a:off x="4460875" y="2382838"/>
            <a:ext cx="504825" cy="287337"/>
          </a:xfrm>
          <a:prstGeom prst="leftArrow">
            <a:avLst/>
          </a:prstGeom>
          <a:solidFill>
            <a:schemeClr val="accent5">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9" name="Seta para a esquerda 34"/>
          <p:cNvSpPr/>
          <p:nvPr/>
        </p:nvSpPr>
        <p:spPr>
          <a:xfrm rot="3155764">
            <a:off x="3003550" y="4725988"/>
            <a:ext cx="504825"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0" name="Seta para a esquerda 35"/>
          <p:cNvSpPr/>
          <p:nvPr/>
        </p:nvSpPr>
        <p:spPr>
          <a:xfrm rot="7552727">
            <a:off x="2470944" y="4725194"/>
            <a:ext cx="503237" cy="288925"/>
          </a:xfrm>
          <a:prstGeom prst="leftArrow">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1" name="CaixaDeTexto 29"/>
          <p:cNvSpPr txBox="1">
            <a:spLocks noChangeArrowheads="1"/>
          </p:cNvSpPr>
          <p:nvPr/>
        </p:nvSpPr>
        <p:spPr bwMode="auto">
          <a:xfrm>
            <a:off x="179631" y="5484031"/>
            <a:ext cx="9067312"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000" b="1" dirty="0"/>
              <a:t>Transformação</a:t>
            </a:r>
            <a:r>
              <a:rPr lang="pt-PT" altLang="pt-BR" sz="2000" dirty="0"/>
              <a:t> de </a:t>
            </a:r>
            <a:r>
              <a:rPr lang="pt-PT" altLang="pt-BR" sz="2000" b="1" dirty="0"/>
              <a:t>matéria inorgânica </a:t>
            </a:r>
            <a:r>
              <a:rPr lang="pt-PT" altLang="pt-BR" sz="2000" dirty="0"/>
              <a:t>(água, sais minerais e dióxido de carbono) em </a:t>
            </a:r>
            <a:r>
              <a:rPr lang="pt-PT" altLang="pt-BR" sz="2000" b="1" dirty="0"/>
              <a:t>matéria orgânica</a:t>
            </a:r>
            <a:r>
              <a:rPr lang="pt-PT" altLang="pt-BR" sz="2000" dirty="0"/>
              <a:t>.</a:t>
            </a:r>
          </a:p>
          <a:p>
            <a:pPr eaLnBrk="1" hangingPunct="1"/>
            <a:r>
              <a:rPr lang="pt-PT" altLang="pt-BR" sz="2000" dirty="0"/>
              <a:t>Transformação de energia luminosa em energia química, que fica armazenada, nos compostos orgânicos.</a:t>
            </a:r>
          </a:p>
        </p:txBody>
      </p:sp>
      <p:sp>
        <p:nvSpPr>
          <p:cNvPr id="22" name="CaixaDeTexto 21"/>
          <p:cNvSpPr txBox="1">
            <a:spLocks noChangeArrowheads="1"/>
          </p:cNvSpPr>
          <p:nvPr/>
        </p:nvSpPr>
        <p:spPr bwMode="auto">
          <a:xfrm>
            <a:off x="6300788" y="179388"/>
            <a:ext cx="2735262" cy="369887"/>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a:t>ENERGIA LUMINOSA</a:t>
            </a:r>
          </a:p>
        </p:txBody>
      </p:sp>
      <p:pic>
        <p:nvPicPr>
          <p:cNvPr id="23" name="Imagem 22" descr="d_glicos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89358" y="2263867"/>
            <a:ext cx="25146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Conexão recta 28"/>
          <p:cNvCxnSpPr/>
          <p:nvPr/>
        </p:nvCxnSpPr>
        <p:spPr>
          <a:xfrm>
            <a:off x="7596188" y="3573463"/>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5" name="Conexão recta 30"/>
          <p:cNvCxnSpPr/>
          <p:nvPr/>
        </p:nvCxnSpPr>
        <p:spPr>
          <a:xfrm rot="16200000" flipH="1">
            <a:off x="7056438" y="4041775"/>
            <a:ext cx="287338"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6" name="Conexão recta 41"/>
          <p:cNvCxnSpPr/>
          <p:nvPr/>
        </p:nvCxnSpPr>
        <p:spPr>
          <a:xfrm>
            <a:off x="7451725" y="4365625"/>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 name="Conexão recta 42"/>
          <p:cNvCxnSpPr/>
          <p:nvPr/>
        </p:nvCxnSpPr>
        <p:spPr>
          <a:xfrm>
            <a:off x="8243888" y="40767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8" name="Conexão recta 43"/>
          <p:cNvCxnSpPr/>
          <p:nvPr/>
        </p:nvCxnSpPr>
        <p:spPr>
          <a:xfrm>
            <a:off x="7019925" y="29972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 name="Conexão recta 47"/>
          <p:cNvCxnSpPr/>
          <p:nvPr/>
        </p:nvCxnSpPr>
        <p:spPr>
          <a:xfrm>
            <a:off x="6804025" y="4567238"/>
            <a:ext cx="144463" cy="1428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0" name="Conexão recta 49"/>
          <p:cNvCxnSpPr/>
          <p:nvPr/>
        </p:nvCxnSpPr>
        <p:spPr>
          <a:xfrm>
            <a:off x="6804025" y="3860800"/>
            <a:ext cx="288925"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Conexão recta 50"/>
          <p:cNvCxnSpPr/>
          <p:nvPr/>
        </p:nvCxnSpPr>
        <p:spPr>
          <a:xfrm rot="5400000" flipH="1" flipV="1">
            <a:off x="7235825" y="3644900"/>
            <a:ext cx="144463" cy="14446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2" name="Conexão recta 52"/>
          <p:cNvCxnSpPr/>
          <p:nvPr/>
        </p:nvCxnSpPr>
        <p:spPr>
          <a:xfrm rot="16200000" flipH="1">
            <a:off x="7812882" y="4580731"/>
            <a:ext cx="215900"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3" name="Conexão recta 54"/>
          <p:cNvCxnSpPr/>
          <p:nvPr/>
        </p:nvCxnSpPr>
        <p:spPr>
          <a:xfrm rot="16200000" flipH="1">
            <a:off x="7955757" y="3788569"/>
            <a:ext cx="217487"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4" name="Conexão recta 56"/>
          <p:cNvCxnSpPr/>
          <p:nvPr/>
        </p:nvCxnSpPr>
        <p:spPr>
          <a:xfrm rot="5400000" flipH="1" flipV="1">
            <a:off x="7957344" y="4148931"/>
            <a:ext cx="142875" cy="144463"/>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5" name="Conexão recta 58"/>
          <p:cNvCxnSpPr/>
          <p:nvPr/>
        </p:nvCxnSpPr>
        <p:spPr>
          <a:xfrm rot="5400000" flipH="1" flipV="1">
            <a:off x="6515893" y="3717132"/>
            <a:ext cx="144463" cy="0"/>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6" name="Conexão recta 63"/>
          <p:cNvCxnSpPr/>
          <p:nvPr/>
        </p:nvCxnSpPr>
        <p:spPr>
          <a:xfrm flipV="1">
            <a:off x="7451725" y="2924175"/>
            <a:ext cx="144463"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7" name="Conexão recta 65"/>
          <p:cNvCxnSpPr/>
          <p:nvPr/>
        </p:nvCxnSpPr>
        <p:spPr>
          <a:xfrm rot="16200000" flipH="1">
            <a:off x="7272338" y="3249613"/>
            <a:ext cx="287337" cy="71437"/>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Conexão recta 68"/>
          <p:cNvCxnSpPr/>
          <p:nvPr/>
        </p:nvCxnSpPr>
        <p:spPr>
          <a:xfrm rot="5400000" flipH="1" flipV="1">
            <a:off x="7092950" y="4365625"/>
            <a:ext cx="142875" cy="14287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
        <p:nvSpPr>
          <p:cNvPr id="39" name="CaixaDeTexto 38"/>
          <p:cNvSpPr txBox="1">
            <a:spLocks noChangeArrowheads="1"/>
          </p:cNvSpPr>
          <p:nvPr/>
        </p:nvSpPr>
        <p:spPr bwMode="auto">
          <a:xfrm>
            <a:off x="6227763" y="5098892"/>
            <a:ext cx="2736850" cy="369888"/>
          </a:xfrm>
          <a:prstGeom prst="rect">
            <a:avLst/>
          </a:prstGeom>
          <a:solidFill>
            <a:srgbClr val="FFC000"/>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dirty="0"/>
              <a:t>ENERGIA QUÍMICA</a:t>
            </a:r>
          </a:p>
        </p:txBody>
      </p:sp>
      <p:pic>
        <p:nvPicPr>
          <p:cNvPr id="40"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6639740" y="399533"/>
            <a:ext cx="2019079" cy="1825126"/>
          </a:xfrm>
          <a:prstGeom prst="rect">
            <a:avLst/>
          </a:prstGeom>
          <a:noFill/>
          <a:scene3d>
            <a:camera prst="orthographicFront"/>
            <a:lightRig rig="threePt" dir="t"/>
          </a:scene3d>
          <a:sp3d prstMaterial="dkEdge"/>
        </p:spPr>
      </p:pic>
      <p:cxnSp>
        <p:nvCxnSpPr>
          <p:cNvPr id="41" name="Conexão recta 72"/>
          <p:cNvCxnSpPr/>
          <p:nvPr/>
        </p:nvCxnSpPr>
        <p:spPr>
          <a:xfrm rot="16200000" flipV="1">
            <a:off x="6804026" y="2779712"/>
            <a:ext cx="215900" cy="73025"/>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64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dissolve">
                                      <p:cBhvr>
                                        <p:cTn id="47" dur="500"/>
                                        <p:tgtEl>
                                          <p:spTgt spid="22"/>
                                        </p:tgtEl>
                                      </p:cBhvr>
                                    </p:animEffect>
                                  </p:childTnLst>
                                </p:cTn>
                              </p:par>
                              <p:par>
                                <p:cTn id="48" presetID="9"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dissolve">
                                      <p:cBhvr>
                                        <p:cTn id="50" dur="500"/>
                                        <p:tgtEl>
                                          <p:spTgt spid="4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dissolve">
                                      <p:cBhvr>
                                        <p:cTn id="55" dur="500"/>
                                        <p:tgtEl>
                                          <p:spTgt spid="41"/>
                                        </p:tgtEl>
                                      </p:cBhvr>
                                    </p:animEffect>
                                  </p:childTnLst>
                                </p:cTn>
                              </p:par>
                              <p:par>
                                <p:cTn id="56" presetID="9"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dissolve">
                                      <p:cBhvr>
                                        <p:cTn id="58" dur="500"/>
                                        <p:tgtEl>
                                          <p:spTgt spid="28"/>
                                        </p:tgtEl>
                                      </p:cBhvr>
                                    </p:animEffect>
                                  </p:childTnLst>
                                </p:cTn>
                              </p:par>
                              <p:par>
                                <p:cTn id="59" presetID="9"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dissolve">
                                      <p:cBhvr>
                                        <p:cTn id="61" dur="500"/>
                                        <p:tgtEl>
                                          <p:spTgt spid="36"/>
                                        </p:tgtEl>
                                      </p:cBhvr>
                                    </p:animEffect>
                                  </p:childTnLst>
                                </p:cTn>
                              </p:par>
                              <p:par>
                                <p:cTn id="62" presetID="9"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dissolve">
                                      <p:cBhvr>
                                        <p:cTn id="64" dur="500"/>
                                        <p:tgtEl>
                                          <p:spTgt spid="37"/>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par>
                                <p:cTn id="68" presetID="9"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ssolve">
                                      <p:cBhvr>
                                        <p:cTn id="70" dur="500"/>
                                        <p:tgtEl>
                                          <p:spTgt spid="30"/>
                                        </p:tgtEl>
                                      </p:cBhvr>
                                    </p:animEffect>
                                  </p:childTnLst>
                                </p:cTn>
                              </p:par>
                              <p:par>
                                <p:cTn id="71" presetID="9"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dissolve">
                                      <p:cBhvr>
                                        <p:cTn id="73" dur="500"/>
                                        <p:tgtEl>
                                          <p:spTgt spid="35"/>
                                        </p:tgtEl>
                                      </p:cBhvr>
                                    </p:animEffect>
                                  </p:childTnLst>
                                </p:cTn>
                              </p:par>
                              <p:par>
                                <p:cTn id="74" presetID="9"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dissolve">
                                      <p:cBhvr>
                                        <p:cTn id="76" dur="500"/>
                                        <p:tgtEl>
                                          <p:spTgt spid="31"/>
                                        </p:tgtEl>
                                      </p:cBhvr>
                                    </p:animEffect>
                                  </p:childTnLst>
                                </p:cTn>
                              </p:par>
                              <p:par>
                                <p:cTn id="77" presetID="9"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dissolve">
                                      <p:cBhvr>
                                        <p:cTn id="79" dur="500"/>
                                        <p:tgtEl>
                                          <p:spTgt spid="24"/>
                                        </p:tgtEl>
                                      </p:cBhvr>
                                    </p:animEffect>
                                  </p:childTnLst>
                                </p:cTn>
                              </p:par>
                              <p:par>
                                <p:cTn id="80" presetID="9" presetClass="entr" presetSubtype="0"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dissolve">
                                      <p:cBhvr>
                                        <p:cTn id="82" dur="500"/>
                                        <p:tgtEl>
                                          <p:spTgt spid="26"/>
                                        </p:tgtEl>
                                      </p:cBhvr>
                                    </p:animEffect>
                                  </p:childTnLst>
                                </p:cTn>
                              </p:par>
                              <p:par>
                                <p:cTn id="83" presetID="9"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dissolve">
                                      <p:cBhvr>
                                        <p:cTn id="85" dur="500"/>
                                        <p:tgtEl>
                                          <p:spTgt spid="34"/>
                                        </p:tgtEl>
                                      </p:cBhvr>
                                    </p:animEffect>
                                  </p:childTnLst>
                                </p:cTn>
                              </p:par>
                              <p:par>
                                <p:cTn id="86" presetID="9" presetClass="entr" presetSubtype="0" fill="hold"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dissolve">
                                      <p:cBhvr>
                                        <p:cTn id="88" dur="500"/>
                                        <p:tgtEl>
                                          <p:spTgt spid="33"/>
                                        </p:tgtEl>
                                      </p:cBhvr>
                                    </p:animEffect>
                                  </p:childTnLst>
                                </p:cTn>
                              </p:par>
                              <p:par>
                                <p:cTn id="89" presetID="9"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dissolve">
                                      <p:cBhvr>
                                        <p:cTn id="91" dur="500"/>
                                        <p:tgtEl>
                                          <p:spTgt spid="27"/>
                                        </p:tgtEl>
                                      </p:cBhvr>
                                    </p:animEffect>
                                  </p:childTnLst>
                                </p:cTn>
                              </p:par>
                              <p:par>
                                <p:cTn id="92" presetID="9" presetClass="entr" presetSubtype="0" fill="hold" nodeType="with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dissolve">
                                      <p:cBhvr>
                                        <p:cTn id="94" dur="500"/>
                                        <p:tgtEl>
                                          <p:spTgt spid="32"/>
                                        </p:tgtEl>
                                      </p:cBhvr>
                                    </p:animEffect>
                                  </p:childTnLst>
                                </p:cTn>
                              </p:par>
                              <p:par>
                                <p:cTn id="95" presetID="9"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dissolve">
                                      <p:cBhvr>
                                        <p:cTn id="97" dur="500"/>
                                        <p:tgtEl>
                                          <p:spTgt spid="38"/>
                                        </p:tgtEl>
                                      </p:cBhvr>
                                    </p:animEffect>
                                  </p:childTnLst>
                                </p:cTn>
                              </p:par>
                              <p:par>
                                <p:cTn id="98" presetID="9" presetClass="entr" presetSubtype="0" fill="hold"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dissolv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dissolve">
                                      <p:cBhvr>
                                        <p:cTn id="105" dur="500"/>
                                        <p:tgtEl>
                                          <p:spTgt spid="39"/>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down)">
                                      <p:cBhvr>
                                        <p:cTn id="110" dur="500"/>
                                        <p:tgtEl>
                                          <p:spTgt spid="18"/>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p:bldP spid="16" grpId="0" animBg="1"/>
      <p:bldP spid="17" grpId="0" animBg="1"/>
      <p:bldP spid="18" grpId="0" animBg="1"/>
      <p:bldP spid="19" grpId="0" animBg="1"/>
      <p:bldP spid="20" grpId="0" animBg="1"/>
      <p:bldP spid="22" grpId="0" animBg="1"/>
      <p:bldP spid="3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97</a:t>
            </a:fld>
            <a:endParaRPr lang="en-US" dirty="0"/>
          </a:p>
        </p:txBody>
      </p:sp>
      <p:pic>
        <p:nvPicPr>
          <p:cNvPr id="5" name="Imagem 46" descr="folha.jpg"/>
          <p:cNvPicPr>
            <a:picLocks noChangeAspect="1"/>
          </p:cNvPicPr>
          <p:nvPr/>
        </p:nvPicPr>
        <p:blipFill>
          <a:blip r:embed="rId2">
            <a:extLst>
              <a:ext uri="{28A0092B-C50C-407E-A947-70E740481C1C}">
                <a14:useLocalDpi xmlns:a14="http://schemas.microsoft.com/office/drawing/2010/main" val="0"/>
              </a:ext>
            </a:extLst>
          </a:blip>
          <a:srcRect b="14285"/>
          <a:stretch>
            <a:fillRect/>
          </a:stretch>
        </p:blipFill>
        <p:spPr bwMode="auto">
          <a:xfrm>
            <a:off x="2817813" y="1916113"/>
            <a:ext cx="45370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ângulo 29"/>
          <p:cNvSpPr/>
          <p:nvPr/>
        </p:nvSpPr>
        <p:spPr>
          <a:xfrm>
            <a:off x="1087438" y="2492375"/>
            <a:ext cx="7993062" cy="1008063"/>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7"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8" name="Text Box 7"/>
          <p:cNvSpPr txBox="1">
            <a:spLocks noChangeArrowheads="1"/>
          </p:cNvSpPr>
          <p:nvPr/>
        </p:nvSpPr>
        <p:spPr bwMode="auto">
          <a:xfrm>
            <a:off x="3127375" y="260350"/>
            <a:ext cx="3391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dirty="0">
                <a:ln w="0"/>
                <a:effectLst>
                  <a:glow rad="101600">
                    <a:schemeClr val="accent3">
                      <a:satMod val="175000"/>
                      <a:alpha val="40000"/>
                    </a:schemeClr>
                  </a:glow>
                  <a:outerShdw blurRad="38100" dist="19050" dir="2700000" algn="tl" rotWithShape="0">
                    <a:schemeClr val="dk1">
                      <a:alpha val="40000"/>
                    </a:schemeClr>
                  </a:outerShdw>
                </a:effectLst>
                <a:latin typeface="Verdana" panose="020B0604030504040204" pitchFamily="34" charset="0"/>
              </a:rPr>
              <a:t>FOTOSSÍNTESE</a:t>
            </a:r>
            <a:endParaRPr lang="pt-PT" altLang="pt-BR" sz="3200" dirty="0">
              <a:ln w="0"/>
              <a:effectLst>
                <a:glow rad="101600">
                  <a:schemeClr val="accent3">
                    <a:satMod val="175000"/>
                    <a:alpha val="40000"/>
                  </a:schemeClr>
                </a:glow>
                <a:outerShdw blurRad="38100" dist="19050" dir="2700000" algn="tl" rotWithShape="0">
                  <a:schemeClr val="dk1">
                    <a:alpha val="40000"/>
                  </a:schemeClr>
                </a:outerShdw>
              </a:effectLst>
            </a:endParaRPr>
          </a:p>
        </p:txBody>
      </p:sp>
      <p:pic>
        <p:nvPicPr>
          <p:cNvPr id="9" name="Picture 2" descr="http://www1.bestgraph.com/gifs/paysages/soleils/soleils-10.gif"/>
          <p:cNvPicPr>
            <a:picLocks noChangeAspect="1" noChangeArrowheads="1" noCrop="1"/>
          </p:cNvPicPr>
          <p:nvPr/>
        </p:nvPicPr>
        <p:blipFill>
          <a:blip r:embed="rId3" cstate="email"/>
          <a:srcRect/>
          <a:stretch>
            <a:fillRect/>
          </a:stretch>
        </p:blipFill>
        <p:spPr bwMode="auto">
          <a:xfrm rot="21091240">
            <a:off x="879100" y="-104523"/>
            <a:ext cx="2019079" cy="1825126"/>
          </a:xfrm>
          <a:prstGeom prst="rect">
            <a:avLst/>
          </a:prstGeom>
          <a:noFill/>
          <a:scene3d>
            <a:camera prst="orthographicFront"/>
            <a:lightRig rig="threePt" dir="t"/>
          </a:scene3d>
          <a:sp3d prstMaterial="dkEdge"/>
        </p:spPr>
      </p:pic>
      <p:sp>
        <p:nvSpPr>
          <p:cNvPr id="11" name="CaixaDeTexto 47"/>
          <p:cNvSpPr txBox="1">
            <a:spLocks noChangeArrowheads="1"/>
          </p:cNvSpPr>
          <p:nvPr/>
        </p:nvSpPr>
        <p:spPr bwMode="auto">
          <a:xfrm>
            <a:off x="4067175" y="6094413"/>
            <a:ext cx="4895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6CO</a:t>
            </a:r>
            <a:r>
              <a:rPr lang="pt-PT" altLang="pt-BR" sz="2400" b="1" baseline="-25000"/>
              <a:t>2 </a:t>
            </a:r>
            <a:r>
              <a:rPr lang="pt-PT" altLang="pt-BR" sz="2400" b="1"/>
              <a:t>+ 6H</a:t>
            </a:r>
            <a:r>
              <a:rPr lang="pt-PT" altLang="pt-BR" sz="2400" b="1" baseline="-25000"/>
              <a:t>2</a:t>
            </a:r>
            <a:r>
              <a:rPr lang="pt-PT" altLang="pt-BR" sz="2400" b="1"/>
              <a:t>O  →   C</a:t>
            </a:r>
            <a:r>
              <a:rPr lang="pt-PT" altLang="pt-BR" sz="2400" b="1" baseline="-25000"/>
              <a:t>6</a:t>
            </a:r>
            <a:r>
              <a:rPr lang="pt-PT" altLang="pt-BR" sz="2400" b="1"/>
              <a:t>H</a:t>
            </a:r>
            <a:r>
              <a:rPr lang="pt-PT" altLang="pt-BR" sz="2400" b="1" baseline="-25000"/>
              <a:t>12</a:t>
            </a:r>
            <a:r>
              <a:rPr lang="pt-PT" altLang="pt-BR" sz="2400" b="1"/>
              <a:t>O</a:t>
            </a:r>
            <a:r>
              <a:rPr lang="pt-PT" altLang="pt-BR" sz="2400" b="1" baseline="-25000"/>
              <a:t>6 </a:t>
            </a:r>
            <a:r>
              <a:rPr lang="pt-PT" altLang="pt-BR" sz="2400" b="1"/>
              <a:t>+ 6O</a:t>
            </a:r>
            <a:r>
              <a:rPr lang="pt-PT" altLang="pt-BR" sz="2400" b="1" baseline="-25000"/>
              <a:t>2</a:t>
            </a:r>
            <a:r>
              <a:rPr lang="pt-PT" altLang="pt-BR" sz="2400" b="1"/>
              <a:t> </a:t>
            </a:r>
          </a:p>
        </p:txBody>
      </p:sp>
      <p:sp>
        <p:nvSpPr>
          <p:cNvPr id="12" name="Rectângulo arredondado 49"/>
          <p:cNvSpPr/>
          <p:nvPr/>
        </p:nvSpPr>
        <p:spPr>
          <a:xfrm>
            <a:off x="5795963" y="2636838"/>
            <a:ext cx="1295400" cy="792162"/>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3" name="CaixaDeTexto 12"/>
          <p:cNvSpPr txBox="1"/>
          <p:nvPr/>
        </p:nvSpPr>
        <p:spPr>
          <a:xfrm>
            <a:off x="4572000" y="4149602"/>
            <a:ext cx="3877985" cy="1431161"/>
          </a:xfrm>
          <a:prstGeom prst="rect">
            <a:avLst/>
          </a:prstGeom>
          <a:solidFill>
            <a:srgbClr val="FFC000"/>
          </a:solidFill>
          <a:ln>
            <a:solidFill>
              <a:srgbClr val="C00000"/>
            </a:solidFill>
          </a:ln>
          <a:scene3d>
            <a:camera prst="orthographicFront"/>
            <a:lightRig rig="threePt" dir="t"/>
          </a:scene3d>
          <a:sp3d>
            <a:bevelT/>
          </a:sp3d>
        </p:spPr>
        <p:txBody>
          <a:bodyPr wrap="none">
            <a:spAutoFit/>
          </a:bodyPr>
          <a:lstStyle/>
          <a:p>
            <a:pPr algn="ctr">
              <a:lnSpc>
                <a:spcPct val="150000"/>
              </a:lnSpc>
              <a:defRPr/>
            </a:pPr>
            <a:r>
              <a:rPr lang="pt-PT" sz="2400" b="1" dirty="0">
                <a:effectLst>
                  <a:outerShdw blurRad="38100" dist="38100" dir="2700000" algn="tl">
                    <a:srgbClr val="000000">
                      <a:alpha val="43137"/>
                    </a:srgbClr>
                  </a:outerShdw>
                </a:effectLst>
              </a:rPr>
              <a:t>GLICOSE</a:t>
            </a:r>
          </a:p>
          <a:p>
            <a:pPr algn="ctr">
              <a:lnSpc>
                <a:spcPct val="150000"/>
              </a:lnSpc>
              <a:defRPr/>
            </a:pPr>
            <a:r>
              <a:rPr lang="pt-PT" sz="1600" dirty="0"/>
              <a:t>Molécula  orgânica altamente energética</a:t>
            </a:r>
          </a:p>
          <a:p>
            <a:pPr algn="ctr">
              <a:lnSpc>
                <a:spcPct val="150000"/>
              </a:lnSpc>
              <a:defRPr/>
            </a:pPr>
            <a:r>
              <a:rPr lang="pt-PT" dirty="0"/>
              <a:t>(Energia química)</a:t>
            </a:r>
          </a:p>
        </p:txBody>
      </p:sp>
      <p:sp>
        <p:nvSpPr>
          <p:cNvPr id="14" name="Seta para a esquerda 57"/>
          <p:cNvSpPr/>
          <p:nvPr/>
        </p:nvSpPr>
        <p:spPr>
          <a:xfrm rot="16200000">
            <a:off x="6181725" y="3609975"/>
            <a:ext cx="649288" cy="287338"/>
          </a:xfrm>
          <a:prstGeom prst="leftArrow">
            <a:avLst/>
          </a:prstGeom>
          <a:solidFill>
            <a:srgbClr val="FF99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5" name="CaixaDeTexto 47"/>
          <p:cNvSpPr txBox="1">
            <a:spLocks noChangeArrowheads="1"/>
          </p:cNvSpPr>
          <p:nvPr/>
        </p:nvSpPr>
        <p:spPr bwMode="auto">
          <a:xfrm>
            <a:off x="7418388" y="2593975"/>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oxigénio</a:t>
            </a:r>
          </a:p>
        </p:txBody>
      </p:sp>
      <p:sp>
        <p:nvSpPr>
          <p:cNvPr id="16" name="CaixaDeTexto 47"/>
          <p:cNvSpPr txBox="1">
            <a:spLocks noChangeArrowheads="1"/>
          </p:cNvSpPr>
          <p:nvPr/>
        </p:nvSpPr>
        <p:spPr bwMode="auto">
          <a:xfrm>
            <a:off x="1476375" y="2598738"/>
            <a:ext cx="1841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dióxido </a:t>
            </a:r>
          </a:p>
          <a:p>
            <a:pPr algn="ctr" eaLnBrk="1" hangingPunct="1"/>
            <a:r>
              <a:rPr lang="pt-PT" altLang="pt-BR" sz="2400" b="1"/>
              <a:t>de carbono</a:t>
            </a:r>
          </a:p>
        </p:txBody>
      </p:sp>
      <p:sp>
        <p:nvSpPr>
          <p:cNvPr id="17" name="CaixaDeTexto 47"/>
          <p:cNvSpPr txBox="1">
            <a:spLocks noChangeArrowheads="1"/>
          </p:cNvSpPr>
          <p:nvPr/>
        </p:nvSpPr>
        <p:spPr bwMode="auto">
          <a:xfrm>
            <a:off x="3276600" y="2598738"/>
            <a:ext cx="21685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água </a:t>
            </a:r>
          </a:p>
          <a:p>
            <a:pPr algn="ctr" eaLnBrk="1" hangingPunct="1"/>
            <a:r>
              <a:rPr lang="pt-PT" altLang="pt-BR" sz="2400" b="1"/>
              <a:t>com minerais</a:t>
            </a:r>
          </a:p>
        </p:txBody>
      </p:sp>
      <p:sp>
        <p:nvSpPr>
          <p:cNvPr id="18" name="CaixaDeTexto 47"/>
          <p:cNvSpPr txBox="1">
            <a:spLocks noChangeArrowheads="1"/>
          </p:cNvSpPr>
          <p:nvPr/>
        </p:nvSpPr>
        <p:spPr bwMode="auto">
          <a:xfrm>
            <a:off x="4284663" y="1598613"/>
            <a:ext cx="611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2400" b="1"/>
              <a:t>luz</a:t>
            </a:r>
          </a:p>
        </p:txBody>
      </p:sp>
      <p:sp>
        <p:nvSpPr>
          <p:cNvPr id="19" name="CaixaDeTexto 47"/>
          <p:cNvSpPr txBox="1">
            <a:spLocks noChangeArrowheads="1"/>
          </p:cNvSpPr>
          <p:nvPr/>
        </p:nvSpPr>
        <p:spPr bwMode="auto">
          <a:xfrm>
            <a:off x="5724525" y="2598738"/>
            <a:ext cx="14668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2400" b="1"/>
              <a:t>matéria</a:t>
            </a:r>
          </a:p>
          <a:p>
            <a:pPr algn="ctr" eaLnBrk="1" hangingPunct="1"/>
            <a:r>
              <a:rPr lang="pt-PT" altLang="pt-BR" sz="2400" b="1"/>
              <a:t>orgânica</a:t>
            </a:r>
          </a:p>
        </p:txBody>
      </p:sp>
      <p:sp>
        <p:nvSpPr>
          <p:cNvPr id="20" name="CaixaDeTexto 23"/>
          <p:cNvSpPr txBox="1">
            <a:spLocks noChangeArrowheads="1"/>
          </p:cNvSpPr>
          <p:nvPr/>
        </p:nvSpPr>
        <p:spPr bwMode="auto">
          <a:xfrm>
            <a:off x="3132138" y="2349500"/>
            <a:ext cx="588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5400" b="1"/>
              <a:t>+</a:t>
            </a:r>
          </a:p>
        </p:txBody>
      </p:sp>
      <p:sp>
        <p:nvSpPr>
          <p:cNvPr id="21" name="CaixaDeTexto 25"/>
          <p:cNvSpPr txBox="1">
            <a:spLocks noChangeArrowheads="1"/>
          </p:cNvSpPr>
          <p:nvPr/>
        </p:nvSpPr>
        <p:spPr bwMode="auto">
          <a:xfrm>
            <a:off x="7007225" y="2347913"/>
            <a:ext cx="5889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5400" b="1"/>
              <a:t>+</a:t>
            </a:r>
          </a:p>
        </p:txBody>
      </p:sp>
      <p:sp>
        <p:nvSpPr>
          <p:cNvPr id="22" name="Seta para a direita 27"/>
          <p:cNvSpPr/>
          <p:nvPr/>
        </p:nvSpPr>
        <p:spPr>
          <a:xfrm>
            <a:off x="5265738" y="2709863"/>
            <a:ext cx="503237" cy="287337"/>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23" name="CaixaDeTexto 28"/>
          <p:cNvSpPr txBox="1">
            <a:spLocks noChangeArrowheads="1"/>
          </p:cNvSpPr>
          <p:nvPr/>
        </p:nvSpPr>
        <p:spPr bwMode="auto">
          <a:xfrm>
            <a:off x="1476375" y="6094413"/>
            <a:ext cx="2519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dirty="0"/>
              <a:t>Equação simplificada da fotossíntese</a:t>
            </a:r>
          </a:p>
        </p:txBody>
      </p:sp>
      <p:sp>
        <p:nvSpPr>
          <p:cNvPr id="24" name="CaixaDeTexto 30"/>
          <p:cNvSpPr txBox="1">
            <a:spLocks noChangeArrowheads="1"/>
          </p:cNvSpPr>
          <p:nvPr/>
        </p:nvSpPr>
        <p:spPr bwMode="auto">
          <a:xfrm>
            <a:off x="6516688" y="6524625"/>
            <a:ext cx="2627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1400" dirty="0"/>
              <a:t>“O saber não ocupa espaço”</a:t>
            </a:r>
          </a:p>
        </p:txBody>
      </p:sp>
      <p:sp>
        <p:nvSpPr>
          <p:cNvPr id="25" name="Rectângulo 33"/>
          <p:cNvSpPr/>
          <p:nvPr/>
        </p:nvSpPr>
        <p:spPr>
          <a:xfrm>
            <a:off x="0" y="5848960"/>
            <a:ext cx="8963025" cy="983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cxnSp>
        <p:nvCxnSpPr>
          <p:cNvPr id="26" name="Conexão curva 28"/>
          <p:cNvCxnSpPr/>
          <p:nvPr/>
        </p:nvCxnSpPr>
        <p:spPr>
          <a:xfrm rot="16200000" flipH="1">
            <a:off x="4499769" y="1772444"/>
            <a:ext cx="1008062" cy="863600"/>
          </a:xfrm>
          <a:prstGeom prst="curvedConnector3">
            <a:avLst>
              <a:gd name="adj1" fmla="val -40704"/>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766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2"/>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500"/>
                                  </p:stCondLst>
                                  <p:childTnLst>
                                    <p:set>
                                      <p:cBhvr>
                                        <p:cTn id="37" dur="1" fill="hold">
                                          <p:stCondLst>
                                            <p:cond delay="0"/>
                                          </p:stCondLst>
                                        </p:cTn>
                                        <p:tgtEl>
                                          <p:spTgt spid="14"/>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50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p:bldP spid="16" grpId="0"/>
      <p:bldP spid="17" grpId="0"/>
      <p:bldP spid="18" grpId="0"/>
      <p:bldP spid="19" grpId="0"/>
      <p:bldP spid="20" grpId="0"/>
      <p:bldP spid="21" grpId="0"/>
      <p:bldP spid="22" grpId="0" animBg="1"/>
      <p:bldP spid="23" grpId="0"/>
      <p:bldP spid="24" grpId="0"/>
      <p:bldP spid="2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98</a:t>
            </a:fld>
            <a:endParaRPr lang="en-US" dirty="0"/>
          </a:p>
        </p:txBody>
      </p:sp>
      <p:pic>
        <p:nvPicPr>
          <p:cNvPr id="5" name="Imagem 4"/>
          <p:cNvPicPr>
            <a:picLocks noChangeAspect="1"/>
          </p:cNvPicPr>
          <p:nvPr/>
        </p:nvPicPr>
        <p:blipFill>
          <a:blip r:embed="rId2"/>
          <a:stretch>
            <a:fillRect/>
          </a:stretch>
        </p:blipFill>
        <p:spPr>
          <a:xfrm>
            <a:off x="92766" y="53535"/>
            <a:ext cx="8909270" cy="6667941"/>
          </a:xfrm>
          <a:prstGeom prst="rect">
            <a:avLst/>
          </a:prstGeom>
        </p:spPr>
      </p:pic>
    </p:spTree>
    <p:extLst>
      <p:ext uri="{BB962C8B-B14F-4D97-AF65-F5344CB8AC3E}">
        <p14:creationId xmlns:p14="http://schemas.microsoft.com/office/powerpoint/2010/main" val="31542375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p:cNvSpPr>
            <a:spLocks noGrp="1"/>
          </p:cNvSpPr>
          <p:nvPr>
            <p:ph type="sldNum" sz="quarter" idx="12"/>
          </p:nvPr>
        </p:nvSpPr>
        <p:spPr/>
        <p:txBody>
          <a:bodyPr/>
          <a:lstStyle/>
          <a:p>
            <a:fld id="{2754ED01-E2A0-4C1E-8E21-014B99041579}" type="slidenum">
              <a:rPr lang="en-US" smtClean="0"/>
              <a:pPr/>
              <a:t>99</a:t>
            </a:fld>
            <a:endParaRPr lang="en-US" dirty="0"/>
          </a:p>
        </p:txBody>
      </p:sp>
      <p:sp>
        <p:nvSpPr>
          <p:cNvPr id="6" name="Text Box 7"/>
          <p:cNvSpPr txBox="1">
            <a:spLocks noChangeArrowheads="1"/>
          </p:cNvSpPr>
          <p:nvPr/>
        </p:nvSpPr>
        <p:spPr bwMode="auto">
          <a:xfrm>
            <a:off x="659180" y="214313"/>
            <a:ext cx="3275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pt-PT" altLang="pt-BR" sz="3200" b="1" dirty="0">
                <a:latin typeface="Verdana" panose="020B0604030504040204" pitchFamily="34" charset="0"/>
              </a:rPr>
              <a:t>Ecossistemas</a:t>
            </a:r>
            <a:endParaRPr lang="pt-PT" altLang="pt-BR" sz="2000" dirty="0"/>
          </a:p>
        </p:txBody>
      </p:sp>
      <p:sp>
        <p:nvSpPr>
          <p:cNvPr id="8" name="Rectângulo arredondado 16"/>
          <p:cNvSpPr/>
          <p:nvPr/>
        </p:nvSpPr>
        <p:spPr>
          <a:xfrm>
            <a:off x="1187450" y="908050"/>
            <a:ext cx="7921625" cy="73025"/>
          </a:xfrm>
          <a:prstGeom prst="roundRect">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9" name="Imagem 11" descr="lapa.jpg"/>
          <p:cNvPicPr>
            <a:picLocks noChangeAspect="1"/>
          </p:cNvPicPr>
          <p:nvPr/>
        </p:nvPicPr>
        <p:blipFill>
          <a:blip r:embed="rId2">
            <a:extLst>
              <a:ext uri="{28A0092B-C50C-407E-A947-70E740481C1C}">
                <a14:useLocalDpi xmlns:a14="http://schemas.microsoft.com/office/drawing/2010/main" val="0"/>
              </a:ext>
            </a:extLst>
          </a:blip>
          <a:srcRect l="34843" t="27319" r="29951" b="24800"/>
          <a:stretch>
            <a:fillRect/>
          </a:stretch>
        </p:blipFill>
        <p:spPr bwMode="auto">
          <a:xfrm>
            <a:off x="3200400" y="2544763"/>
            <a:ext cx="158750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m 18" descr="alga.jpg"/>
          <p:cNvPicPr>
            <a:picLocks noChangeAspect="1"/>
          </p:cNvPicPr>
          <p:nvPr/>
        </p:nvPicPr>
        <p:blipFill>
          <a:blip r:embed="rId3">
            <a:extLst>
              <a:ext uri="{28A0092B-C50C-407E-A947-70E740481C1C}">
                <a14:useLocalDpi xmlns:a14="http://schemas.microsoft.com/office/drawing/2010/main" val="0"/>
              </a:ext>
            </a:extLst>
          </a:blip>
          <a:srcRect l="16200" t="3468" r="5501" b="6367"/>
          <a:stretch>
            <a:fillRect/>
          </a:stretch>
        </p:blipFill>
        <p:spPr bwMode="auto">
          <a:xfrm>
            <a:off x="1187450" y="2544763"/>
            <a:ext cx="18478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m 19" descr="estrela do ma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544763"/>
            <a:ext cx="18002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m 20" descr="gaivot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2544763"/>
            <a:ext cx="1944688"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eta para a direita 22"/>
          <p:cNvSpPr/>
          <p:nvPr/>
        </p:nvSpPr>
        <p:spPr bwMode="auto">
          <a:xfrm>
            <a:off x="2771775"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4" name="Seta para a direita 23"/>
          <p:cNvSpPr/>
          <p:nvPr/>
        </p:nvSpPr>
        <p:spPr bwMode="auto">
          <a:xfrm>
            <a:off x="4578350" y="3049588"/>
            <a:ext cx="569913"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5" name="Seta para a direita 24"/>
          <p:cNvSpPr/>
          <p:nvPr/>
        </p:nvSpPr>
        <p:spPr bwMode="auto">
          <a:xfrm>
            <a:off x="6665913" y="3049588"/>
            <a:ext cx="569912" cy="5413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16" name="CaixaDeTexto 29"/>
          <p:cNvSpPr txBox="1">
            <a:spLocks noChangeArrowheads="1"/>
          </p:cNvSpPr>
          <p:nvPr/>
        </p:nvSpPr>
        <p:spPr bwMode="auto">
          <a:xfrm>
            <a:off x="11874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ALGA</a:t>
            </a:r>
          </a:p>
        </p:txBody>
      </p:sp>
      <p:sp>
        <p:nvSpPr>
          <p:cNvPr id="17" name="CaixaDeTexto 30"/>
          <p:cNvSpPr txBox="1">
            <a:spLocks noChangeArrowheads="1"/>
          </p:cNvSpPr>
          <p:nvPr/>
        </p:nvSpPr>
        <p:spPr bwMode="auto">
          <a:xfrm>
            <a:off x="3059113"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LAPA</a:t>
            </a:r>
          </a:p>
        </p:txBody>
      </p:sp>
      <p:sp>
        <p:nvSpPr>
          <p:cNvPr id="18" name="CaixaDeTexto 31"/>
          <p:cNvSpPr txBox="1">
            <a:spLocks noChangeArrowheads="1"/>
          </p:cNvSpPr>
          <p:nvPr/>
        </p:nvSpPr>
        <p:spPr bwMode="auto">
          <a:xfrm>
            <a:off x="500380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ESTRELA-DO-MAR</a:t>
            </a:r>
          </a:p>
        </p:txBody>
      </p:sp>
      <p:sp>
        <p:nvSpPr>
          <p:cNvPr id="19" name="CaixaDeTexto 32"/>
          <p:cNvSpPr txBox="1">
            <a:spLocks noChangeArrowheads="1"/>
          </p:cNvSpPr>
          <p:nvPr/>
        </p:nvSpPr>
        <p:spPr bwMode="auto">
          <a:xfrm>
            <a:off x="7092950" y="4202113"/>
            <a:ext cx="1800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pt-PT" altLang="pt-BR" sz="1400"/>
              <a:t>GAIVOTA</a:t>
            </a:r>
          </a:p>
        </p:txBody>
      </p:sp>
      <p:sp>
        <p:nvSpPr>
          <p:cNvPr id="20" name="CaixaDeTexto 16"/>
          <p:cNvSpPr txBox="1">
            <a:spLocks noChangeArrowheads="1"/>
          </p:cNvSpPr>
          <p:nvPr/>
        </p:nvSpPr>
        <p:spPr bwMode="auto">
          <a:xfrm>
            <a:off x="430823" y="1125538"/>
            <a:ext cx="853378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PT" altLang="pt-BR" sz="2400" b="1" dirty="0">
                <a:ln w="9525">
                  <a:solidFill>
                    <a:sysClr val="windowText" lastClr="000000"/>
                  </a:solidFill>
                  <a:prstDash val="solid"/>
                </a:ln>
                <a:effectLst>
                  <a:outerShdw blurRad="12700" dist="38100" dir="2700000" algn="tl" rotWithShape="0">
                    <a:schemeClr val="bg1">
                      <a:lumMod val="50000"/>
                    </a:schemeClr>
                  </a:outerShdw>
                </a:effectLst>
              </a:rPr>
              <a:t>Com base na capacidade de produzirem ou não os compostos orgânicos, a partir de compostos inorgânicos, os seres vivos podem ser:</a:t>
            </a:r>
          </a:p>
        </p:txBody>
      </p:sp>
      <p:sp>
        <p:nvSpPr>
          <p:cNvPr id="21" name="Rectângulo 17"/>
          <p:cNvSpPr/>
          <p:nvPr/>
        </p:nvSpPr>
        <p:spPr>
          <a:xfrm>
            <a:off x="1116013" y="4724400"/>
            <a:ext cx="2016125" cy="504825"/>
          </a:xfrm>
          <a:prstGeom prst="rect">
            <a:avLst/>
          </a:prstGeom>
          <a:solidFill>
            <a:srgbClr val="396115"/>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t>AUTOTRÓFICOS</a:t>
            </a:r>
          </a:p>
        </p:txBody>
      </p:sp>
      <p:sp>
        <p:nvSpPr>
          <p:cNvPr id="22" name="Rectângulo 21"/>
          <p:cNvSpPr/>
          <p:nvPr/>
        </p:nvSpPr>
        <p:spPr>
          <a:xfrm>
            <a:off x="3276600" y="4724400"/>
            <a:ext cx="5832475" cy="504825"/>
          </a:xfrm>
          <a:prstGeom prst="rect">
            <a:avLst/>
          </a:prstGeom>
          <a:solidFill>
            <a:schemeClr val="accent1">
              <a:lumMod val="50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PT" b="1" dirty="0"/>
              <a:t>HETEROTRÓFICOS</a:t>
            </a:r>
          </a:p>
        </p:txBody>
      </p:sp>
    </p:spTree>
    <p:extLst>
      <p:ext uri="{BB962C8B-B14F-4D97-AF65-F5344CB8AC3E}">
        <p14:creationId xmlns:p14="http://schemas.microsoft.com/office/powerpoint/2010/main" val="17567465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1517</TotalTime>
  <Words>2999</Words>
  <Application>Microsoft Office PowerPoint</Application>
  <PresentationFormat>Apresentação na tela (4:3)</PresentationFormat>
  <Paragraphs>473</Paragraphs>
  <Slides>127</Slides>
  <Notes>6</Notes>
  <HiddenSlides>0</HiddenSlides>
  <MMClips>0</MMClips>
  <ScaleCrop>false</ScaleCrop>
  <HeadingPairs>
    <vt:vector size="6" baseType="variant">
      <vt:variant>
        <vt:lpstr>Fontes usadas</vt:lpstr>
      </vt:variant>
      <vt:variant>
        <vt:i4>14</vt:i4>
      </vt:variant>
      <vt:variant>
        <vt:lpstr>Tema</vt:lpstr>
      </vt:variant>
      <vt:variant>
        <vt:i4>1</vt:i4>
      </vt:variant>
      <vt:variant>
        <vt:lpstr>Títulos de slides</vt:lpstr>
      </vt:variant>
      <vt:variant>
        <vt:i4>127</vt:i4>
      </vt:variant>
    </vt:vector>
  </HeadingPairs>
  <TitlesOfParts>
    <vt:vector size="142" baseType="lpstr">
      <vt:lpstr>Adobe Devanagari</vt:lpstr>
      <vt:lpstr>Arial</vt:lpstr>
      <vt:lpstr>Arial Black</vt:lpstr>
      <vt:lpstr>Arial Narrow</vt:lpstr>
      <vt:lpstr>Broadway</vt:lpstr>
      <vt:lpstr>Calibri</vt:lpstr>
      <vt:lpstr>Calibri Light</vt:lpstr>
      <vt:lpstr>Comic Sans MS</vt:lpstr>
      <vt:lpstr>Consolas</vt:lpstr>
      <vt:lpstr>Edwardian Script ITC</vt:lpstr>
      <vt:lpstr>Tahoma</vt:lpstr>
      <vt:lpstr>Tempus Sans ITC</vt:lpstr>
      <vt:lpstr>Times New Roman</vt:lpstr>
      <vt:lpstr>Verdana</vt:lpstr>
      <vt:lpstr>Tema do Office</vt:lpstr>
      <vt:lpstr>Apresentação do PowerPoint</vt:lpstr>
      <vt:lpstr>Apresentação do PowerPoint</vt:lpstr>
      <vt:lpstr>Apresentação do PowerPoint</vt:lpstr>
      <vt:lpstr>Objeto de estudo da Biologia.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diferenciar um ser vivo de um ser não vivo?</vt:lpstr>
      <vt:lpstr>Apresentação do PowerPoint</vt:lpstr>
      <vt:lpstr>Apresentação do PowerPoint</vt:lpstr>
      <vt:lpstr>Apresentação do PowerPoint</vt:lpstr>
      <vt:lpstr>Apresentação do PowerPoint</vt:lpstr>
      <vt:lpstr>Diferenciação celular </vt:lpstr>
      <vt:lpstr>Apresentação do PowerPoint</vt:lpstr>
      <vt:lpstr>BIOLOGIA – Definição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Características dos seres vivos:</vt:lpstr>
      <vt:lpstr>Composição química dos seres vivos</vt:lpstr>
      <vt:lpstr>Apresentação do PowerPoint</vt:lpstr>
      <vt:lpstr>Organização da matéria viva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Autotrófico ou produtor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CATABOLISMO</vt:lpstr>
      <vt:lpstr>Apresentação do PowerPoint</vt:lpstr>
      <vt:lpstr>Apresentação do PowerPoint</vt:lpstr>
      <vt:lpstr>Apresentação do PowerPoint</vt:lpstr>
      <vt:lpstr> Hereditariedade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CLÁUDIO DA SILVA MENDONÇA</dc:creator>
  <cp:lastModifiedBy>..... ...</cp:lastModifiedBy>
  <cp:revision>127</cp:revision>
  <dcterms:created xsi:type="dcterms:W3CDTF">2014-09-16T21:28:01Z</dcterms:created>
  <dcterms:modified xsi:type="dcterms:W3CDTF">2019-03-04T15:02:18Z</dcterms:modified>
</cp:coreProperties>
</file>